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tmp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6071" r:id="rId1"/>
    <p:sldMasterId id="2147486097" r:id="rId2"/>
  </p:sldMasterIdLst>
  <p:notesMasterIdLst>
    <p:notesMasterId r:id="rId21"/>
  </p:notesMasterIdLst>
  <p:handoutMasterIdLst>
    <p:handoutMasterId r:id="rId22"/>
  </p:handoutMasterIdLst>
  <p:sldIdLst>
    <p:sldId id="541" r:id="rId3"/>
    <p:sldId id="490" r:id="rId4"/>
    <p:sldId id="530" r:id="rId5"/>
    <p:sldId id="531" r:id="rId6"/>
    <p:sldId id="532" r:id="rId7"/>
    <p:sldId id="534" r:id="rId8"/>
    <p:sldId id="535" r:id="rId9"/>
    <p:sldId id="536" r:id="rId10"/>
    <p:sldId id="539" r:id="rId11"/>
    <p:sldId id="491" r:id="rId12"/>
    <p:sldId id="525" r:id="rId13"/>
    <p:sldId id="527" r:id="rId14"/>
    <p:sldId id="537" r:id="rId15"/>
    <p:sldId id="538" r:id="rId16"/>
    <p:sldId id="519" r:id="rId17"/>
    <p:sldId id="529" r:id="rId18"/>
    <p:sldId id="540" r:id="rId19"/>
    <p:sldId id="453" r:id="rId20"/>
  </p:sldIdLst>
  <p:sldSz cx="9144000" cy="6858000" type="screen4x3"/>
  <p:notesSz cx="6858000" cy="9144000"/>
  <p:custDataLst>
    <p:tags r:id="rId23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732B9B"/>
    <a:srgbClr val="2CA6A0"/>
    <a:srgbClr val="79C103"/>
    <a:srgbClr val="D9259D"/>
    <a:srgbClr val="A7218D"/>
    <a:srgbClr val="E4BA06"/>
    <a:srgbClr val="B9032E"/>
    <a:srgbClr val="5B22A6"/>
    <a:srgbClr val="9604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64" autoAdjust="0"/>
    <p:restoredTop sz="92542" autoAdjust="0"/>
  </p:normalViewPr>
  <p:slideViewPr>
    <p:cSldViewPr>
      <p:cViewPr>
        <p:scale>
          <a:sx n="100" d="100"/>
          <a:sy n="100" d="100"/>
        </p:scale>
        <p:origin x="-438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&#1044;&#1080;&#1072;&#1075;&#1088;&#1072;&#1084;&#1084;&#1072;%20&#1074;%20Microsoft%20PowerPoint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50"/>
      <c:rotY val="0"/>
      <c:rAngAx val="0"/>
      <c:perspective val="30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28105906313645623"/>
          <c:y val="0.10294117647058823"/>
          <c:w val="0.42362525458248473"/>
          <c:h val="0.76470588235294112"/>
        </c:manualLayout>
      </c:layout>
      <c:pie3DChart>
        <c:varyColors val="1"/>
        <c:ser>
          <c:idx val="0"/>
          <c:order val="0"/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dPt>
            <c:idx val="0"/>
            <c:bubble3D val="0"/>
            <c:spPr>
              <a:solidFill>
                <a:srgbClr val="FF00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rgbClr val="FFCC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2"/>
            <c:bubble3D val="0"/>
            <c:spPr>
              <a:solidFill>
                <a:srgbClr val="99CC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Lbls>
            <c:numFmt formatCode="0%" sourceLinked="0"/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1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dia!$A$2:$E$4</c:f>
              <c:strCache>
                <c:ptCount val="3"/>
                <c:pt idx="0">
                  <c:v>Неудовлетворительные</c:v>
                </c:pt>
                <c:pt idx="1">
                  <c:v>Сомнительные</c:v>
                </c:pt>
                <c:pt idx="2">
                  <c:v>Удовлетворительные</c:v>
                </c:pt>
              </c:strCache>
            </c:strRef>
          </c:cat>
          <c:val>
            <c:numRef>
              <c:f>dia!$F$2:$F$4</c:f>
              <c:numCache>
                <c:formatCode>0</c:formatCode>
                <c:ptCount val="3"/>
                <c:pt idx="0">
                  <c:v>10</c:v>
                </c:pt>
                <c:pt idx="1">
                  <c:v>10</c:v>
                </c:pt>
                <c:pt idx="2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spPr>
    <a:noFill/>
    <a:ln w="9525"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20"/>
      <c:rotY val="0"/>
      <c:depthPercent val="100"/>
      <c:rAngAx val="0"/>
      <c:perspective val="0"/>
    </c:view3D>
    <c:floor>
      <c:thickness val="0"/>
      <c:spPr>
        <a:noFill/>
      </c:spPr>
    </c:floor>
    <c:sideWall>
      <c:thickness val="0"/>
      <c:spPr>
        <a:solidFill>
          <a:srgbClr val="FFFFFF"/>
        </a:solidFill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8.1694488188976372E-2"/>
          <c:y val="1.9177273343582924E-2"/>
          <c:w val="0.90382626680455014"/>
          <c:h val="0.75593220338983047"/>
        </c:manualLayout>
      </c:layout>
      <c:bar3DChart>
        <c:barDir val="col"/>
        <c:grouping val="clustered"/>
        <c:varyColors val="0"/>
        <c:ser>
          <c:idx val="0"/>
          <c:order val="0"/>
          <c:tx>
            <c:v>на образцах углей</c:v>
          </c:tx>
          <c:spPr>
            <a:solidFill>
              <a:srgbClr val="00B0F0"/>
            </a:solidFill>
            <a:ln w="12700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1"/>
              <c:layout>
                <c:manualLayout>
                  <c:x val="-5.5172413793103444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5.5172413793103444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4.1379310344827587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5.5172413793103444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5400">
                <a:noFill/>
              </a:ln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'[Диаграмма в Microsoft PowerPoint]Уголь_Мазут'!$B$5:$R$5</c:f>
              <c:numCache>
                <c:formatCode>General</c:formatCode>
                <c:ptCount val="17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</c:numCache>
            </c:numRef>
          </c:cat>
          <c:val>
            <c:numRef>
              <c:f>'[Диаграмма в Microsoft PowerPoint]Уголь_Мазут'!$B$6:$R$6</c:f>
              <c:numCache>
                <c:formatCode>General</c:formatCode>
                <c:ptCount val="17"/>
                <c:pt idx="0">
                  <c:v>18</c:v>
                </c:pt>
                <c:pt idx="1">
                  <c:v>14</c:v>
                </c:pt>
                <c:pt idx="2">
                  <c:v>16</c:v>
                </c:pt>
                <c:pt idx="3">
                  <c:v>20</c:v>
                </c:pt>
                <c:pt idx="4">
                  <c:v>28</c:v>
                </c:pt>
                <c:pt idx="5">
                  <c:v>30</c:v>
                </c:pt>
                <c:pt idx="6">
                  <c:v>37</c:v>
                </c:pt>
                <c:pt idx="7">
                  <c:v>43</c:v>
                </c:pt>
                <c:pt idx="8">
                  <c:v>51</c:v>
                </c:pt>
                <c:pt idx="9">
                  <c:v>47</c:v>
                </c:pt>
                <c:pt idx="10">
                  <c:v>60</c:v>
                </c:pt>
                <c:pt idx="11">
                  <c:v>66</c:v>
                </c:pt>
                <c:pt idx="12">
                  <c:v>60</c:v>
                </c:pt>
                <c:pt idx="13">
                  <c:v>67</c:v>
                </c:pt>
                <c:pt idx="14">
                  <c:v>64</c:v>
                </c:pt>
                <c:pt idx="15">
                  <c:v>79</c:v>
                </c:pt>
                <c:pt idx="16">
                  <c:v>70</c:v>
                </c:pt>
              </c:numCache>
            </c:numRef>
          </c:val>
        </c:ser>
        <c:ser>
          <c:idx val="2"/>
          <c:order val="1"/>
          <c:tx>
            <c:v>на образцах мазута</c:v>
          </c:tx>
          <c:spPr>
            <a:solidFill>
              <a:srgbClr val="FFC000"/>
            </a:solidFill>
            <a:ln w="12700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4.1379310344827587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5.517241379310294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2.7586206896551722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8.2758620689655175E-3"/>
                  <c:y val="4.1483703068850073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6.8965517241379309E-3"/>
                  <c:y val="4.52554715914126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5.5172413793103444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5400">
                <a:noFill/>
              </a:ln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'[Диаграмма в Microsoft PowerPoint]Уголь_Мазут'!$B$5:$R$5</c:f>
              <c:numCache>
                <c:formatCode>General</c:formatCode>
                <c:ptCount val="17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</c:numCache>
            </c:numRef>
          </c:cat>
          <c:val>
            <c:numRef>
              <c:f>'[Диаграмма в Microsoft PowerPoint]Уголь_Мазут'!$B$9:$M$9</c:f>
              <c:numCache>
                <c:formatCode>General</c:formatCode>
                <c:ptCount val="12"/>
                <c:pt idx="0">
                  <c:v>16</c:v>
                </c:pt>
                <c:pt idx="1">
                  <c:v>18</c:v>
                </c:pt>
                <c:pt idx="2">
                  <c:v>22</c:v>
                </c:pt>
                <c:pt idx="3">
                  <c:v>30</c:v>
                </c:pt>
                <c:pt idx="4">
                  <c:v>26</c:v>
                </c:pt>
                <c:pt idx="5">
                  <c:v>32</c:v>
                </c:pt>
                <c:pt idx="6">
                  <c:v>35</c:v>
                </c:pt>
                <c:pt idx="7">
                  <c:v>35</c:v>
                </c:pt>
                <c:pt idx="8">
                  <c:v>40</c:v>
                </c:pt>
                <c:pt idx="9">
                  <c:v>44</c:v>
                </c:pt>
                <c:pt idx="10">
                  <c:v>36</c:v>
                </c:pt>
                <c:pt idx="11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97376896"/>
        <c:axId val="97383168"/>
        <c:axId val="0"/>
      </c:bar3DChart>
      <c:catAx>
        <c:axId val="9737689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№ раунда</a:t>
                </a:r>
              </a:p>
            </c:rich>
          </c:tx>
          <c:layout>
            <c:manualLayout>
              <c:xMode val="edge"/>
              <c:yMode val="edge"/>
              <c:x val="0.48603931577518322"/>
              <c:y val="0.81348135554747458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97383168"/>
        <c:crosses val="autoZero"/>
        <c:auto val="1"/>
        <c:lblAlgn val="ctr"/>
        <c:lblOffset val="100"/>
        <c:noMultiLvlLbl val="0"/>
      </c:catAx>
      <c:valAx>
        <c:axId val="97383168"/>
        <c:scaling>
          <c:orientation val="minMax"/>
          <c:max val="70"/>
        </c:scaling>
        <c:delete val="0"/>
        <c:axPos val="l"/>
        <c:majorGridlines>
          <c:spPr>
            <a:ln w="3175">
              <a:solidFill>
                <a:srgbClr val="FFFFFF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Количество лабораторий-участников МСИ</a:t>
                </a:r>
              </a:p>
            </c:rich>
          </c:tx>
          <c:layout>
            <c:manualLayout>
              <c:xMode val="edge"/>
              <c:yMode val="edge"/>
              <c:x val="1.2754710833559599E-2"/>
              <c:y val="1.6083509529751106E-3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97376896"/>
        <c:crosses val="autoZero"/>
        <c:crossBetween val="between"/>
        <c:majorUnit val="10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.2182005973391257"/>
          <c:y val="0.86090445732542664"/>
          <c:w val="0.63872288894922613"/>
          <c:h val="4.5745085906109817E-2"/>
        </c:manualLayout>
      </c:layout>
      <c:overlay val="0"/>
      <c:spPr>
        <a:noFill/>
        <a:ln w="25400">
          <a:noFill/>
        </a:ln>
      </c:spPr>
    </c:legend>
    <c:plotVisOnly val="1"/>
    <c:dispBlanksAs val="gap"/>
    <c:showDLblsOverMax val="0"/>
  </c:chart>
  <c:spPr>
    <a:noFill/>
    <a:ln w="3175">
      <a:noFill/>
      <a:prstDash val="solid"/>
    </a:ln>
  </c:spPr>
  <c:txPr>
    <a:bodyPr/>
    <a:lstStyle/>
    <a:p>
      <a:pPr>
        <a:defRPr sz="1050" b="1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9E55FF-AA97-46FD-BCA9-53DA71633F8D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6FB337-CF59-439B-B6B3-98EDB03D51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736326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7D05B75-83B2-4F58-8557-CE952502893B}" type="datetimeFigureOut">
              <a:rPr lang="ru-RU"/>
              <a:pPr>
                <a:defRPr/>
              </a:pPr>
              <a:t>11.04.2017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3EE1447-3F4B-48C3-BEEF-60F6414D89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23715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1A0A7B5-B7BC-45A2-BF5F-D16B8687922A}" type="slidenum">
              <a:rPr lang="ru-RU">
                <a:solidFill>
                  <a:prstClr val="white"/>
                </a:solidFill>
              </a:rPr>
              <a:pPr/>
              <a:t>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1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1143000"/>
            <a:ext cx="4116388" cy="30861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685640" y="4400880"/>
            <a:ext cx="5488322" cy="3600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eaLnBrk="0" hangingPunct="0"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>
              <a:solidFill>
                <a:prstClr val="white"/>
              </a:solidFill>
              <a:latin typeface="Arial" charset="0"/>
              <a:cs typeface="Arial" charset="0"/>
            </a:endParaRP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3884758" y="8686216"/>
            <a:ext cx="2973242" cy="459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 algn="r" defTabSz="449263">
              <a:buSzPct val="100000"/>
            </a:pPr>
            <a:fld id="{F62FDAFF-D157-4F3D-A941-FEF6DAD66117}" type="slidenum">
              <a:rPr lang="ru-RU" sz="1200"/>
              <a:pPr algn="r" defTabSz="449263">
                <a:buSzPct val="100000"/>
              </a:pPr>
              <a:t>1</a:t>
            </a:fld>
            <a:endParaRPr lang="ru-RU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25286B0-CC2F-4282-AFE9-0B18895292AC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896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DF2F7FEB-2506-4A35-A031-C6277E1CCF8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9551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65826F5-28E2-4D30-A33D-AE4182BCA7E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23132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566738" y="1752600"/>
            <a:ext cx="8001000" cy="42672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19812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19812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B7EAB8-579B-4AF8-9669-95BB0E413E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61207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EFE43FAE-E036-445A-89E0-5E653A756B2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85468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4DBC98CF-849A-4DC4-B645-6811CBAF17D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62514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E1609B4D-D05E-40E2-98F4-290BF8885CB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47382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5563" cy="4349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6613" y="1825625"/>
            <a:ext cx="3867150" cy="4349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AC7B50A9-2340-4E86-86A1-66BE1461849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33423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7AFEB5B1-E7A4-4082-A19C-9B89996FC21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33089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8C3DE480-D2BE-4F4A-BEA5-817D79FDED9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0054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4403DF35-48C9-48C7-94A1-9F3E1599AFB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3186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9859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E90AE202-A1A0-4994-92EC-929CFEE3023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4210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C835D5E7-C8F5-4A04-9C36-23E670497EF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43898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A0A07397-54BD-413D-9C86-576427E3FB3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525971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0088" cy="581025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02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8012EAD5-2549-475A-B8AA-A74FA455590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8574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5642708-1ACA-4034-B717-C433F5304D1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4222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541FEDB-B7E3-495C-8676-8778BD9FF86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1220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72CEB57-4DA6-4615-B61A-F074E2B4A10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7320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A6750085-67EE-46FE-B76C-5704D6129C0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3423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8E5EAD1-687A-4DA3-B2E4-A5788D65325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760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7FF6F-5CCE-49E4-B1E6-D7CD773C1DF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9519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3A77E51-09F9-4C07-9631-C0E38486182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7227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microsoft.com/office/2007/relationships/hdphoto" Target="../media/hdphoto1.wdp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Owner\AppData\Local\Microsoft\Windows\Temporary Internet Files\Content.IE5\18X3X63O\MP900439472[1].jpg"/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667"/>
          <a:stretch/>
        </p:blipFill>
        <p:spPr bwMode="auto">
          <a:xfrm>
            <a:off x="-1044" y="-1"/>
            <a:ext cx="9145044" cy="6903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437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072" r:id="rId1"/>
    <p:sldLayoutId id="2147486073" r:id="rId2"/>
    <p:sldLayoutId id="2147486074" r:id="rId3"/>
    <p:sldLayoutId id="2147486075" r:id="rId4"/>
    <p:sldLayoutId id="2147486076" r:id="rId5"/>
    <p:sldLayoutId id="2147486077" r:id="rId6"/>
    <p:sldLayoutId id="2147486078" r:id="rId7"/>
    <p:sldLayoutId id="2147486079" r:id="rId8"/>
    <p:sldLayoutId id="2147486080" r:id="rId9"/>
    <p:sldLayoutId id="2147486081" r:id="rId10"/>
    <p:sldLayoutId id="2147486082" r:id="rId11"/>
    <p:sldLayoutId id="2147486096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b="0" kern="1200">
          <a:solidFill>
            <a:schemeClr val="bg1"/>
          </a:solidFill>
          <a:latin typeface="Segoe Print" pitchFamily="2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b="0" kern="1200">
          <a:solidFill>
            <a:schemeClr val="bg1"/>
          </a:solidFill>
          <a:latin typeface="Segoe Print" pitchFamily="2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kern="1200">
          <a:solidFill>
            <a:schemeClr val="bg1"/>
          </a:solidFill>
          <a:latin typeface="Segoe Print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b="0" kern="1200">
          <a:solidFill>
            <a:schemeClr val="bg1"/>
          </a:solidFill>
          <a:latin typeface="Segoe Print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b="0" kern="1200">
          <a:solidFill>
            <a:schemeClr val="bg1"/>
          </a:solidFill>
          <a:latin typeface="Segoe Print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b="0" kern="1200">
          <a:solidFill>
            <a:schemeClr val="bg1"/>
          </a:solidFill>
          <a:latin typeface="Segoe Print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365125"/>
            <a:ext cx="7885113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щёлкните мышью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825625"/>
            <a:ext cx="7885113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щёлкните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Четвёртый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628650" y="6356350"/>
            <a:ext cx="2055813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898989"/>
                </a:solidFill>
              </a:defRPr>
            </a:lvl1pPr>
          </a:lstStyle>
          <a:p>
            <a:pPr defTabSz="449263" eaLnBrk="0" hangingPunct="0">
              <a:buSzPct val="100000"/>
            </a:pPr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eaLnBrk="0" hangingPunct="0"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457950" y="6356350"/>
            <a:ext cx="2055813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898989"/>
                </a:solidFill>
              </a:defRPr>
            </a:lvl1pPr>
          </a:lstStyle>
          <a:p>
            <a:pPr defTabSz="449263" eaLnBrk="0" hangingPunct="0">
              <a:buSzPct val="100000"/>
            </a:pPr>
            <a:fld id="{A860915F-67AB-4A64-98CE-7A8A0A2C5CCC}" type="slidenum">
              <a:rPr lang="ru-RU">
                <a:latin typeface="Arial" charset="0"/>
                <a:cs typeface="Arial" charset="0"/>
              </a:rPr>
              <a:pPr defTabSz="449263" eaLnBrk="0" hangingPunct="0">
                <a:buSzPct val="100000"/>
              </a:pPr>
              <a:t>‹#›</a:t>
            </a:fld>
            <a:endParaRPr lang="ru-RU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5740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098" r:id="rId1"/>
    <p:sldLayoutId id="2147486099" r:id="rId2"/>
    <p:sldLayoutId id="2147486100" r:id="rId3"/>
    <p:sldLayoutId id="2147486101" r:id="rId4"/>
    <p:sldLayoutId id="2147486102" r:id="rId5"/>
    <p:sldLayoutId id="2147486103" r:id="rId6"/>
    <p:sldLayoutId id="2147486104" r:id="rId7"/>
    <p:sldLayoutId id="2147486105" r:id="rId8"/>
    <p:sldLayoutId id="2147486106" r:id="rId9"/>
    <p:sldLayoutId id="2147486107" r:id="rId10"/>
    <p:sldLayoutId id="2147486108" r:id="rId11"/>
  </p:sldLayoutIdLst>
  <p:txStyles>
    <p:titleStyle>
      <a:lvl1pPr algn="l" defTabSz="449263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l" defTabSz="449263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 Light" pitchFamily="32" charset="0"/>
          <a:ea typeface="Noto Sans CJK SC Regular" charset="0"/>
          <a:cs typeface="Noto Sans CJK SC Regular" charset="0"/>
        </a:defRPr>
      </a:lvl2pPr>
      <a:lvl3pPr marL="1143000" indent="-228600" algn="l" defTabSz="449263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 Light" pitchFamily="32" charset="0"/>
          <a:ea typeface="Noto Sans CJK SC Regular" charset="0"/>
          <a:cs typeface="Noto Sans CJK SC Regular" charset="0"/>
        </a:defRPr>
      </a:lvl3pPr>
      <a:lvl4pPr marL="1600200" indent="-228600" algn="l" defTabSz="449263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 Light" pitchFamily="32" charset="0"/>
          <a:ea typeface="Noto Sans CJK SC Regular" charset="0"/>
          <a:cs typeface="Noto Sans CJK SC Regular" charset="0"/>
        </a:defRPr>
      </a:lvl4pPr>
      <a:lvl5pPr marL="2057400" indent="-228600" algn="l" defTabSz="449263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 Light" pitchFamily="32" charset="0"/>
          <a:ea typeface="Noto Sans CJK SC Regular" charset="0"/>
          <a:cs typeface="Noto Sans CJK SC Regular" charset="0"/>
        </a:defRPr>
      </a:lvl5pPr>
      <a:lvl6pPr marL="2514600" indent="-228600" algn="l" defTabSz="449263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 Light" pitchFamily="32" charset="0"/>
          <a:ea typeface="Noto Sans CJK SC Regular" charset="0"/>
          <a:cs typeface="Noto Sans CJK SC Regular" charset="0"/>
        </a:defRPr>
      </a:lvl6pPr>
      <a:lvl7pPr marL="2971800" indent="-228600" algn="l" defTabSz="449263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 Light" pitchFamily="32" charset="0"/>
          <a:ea typeface="Noto Sans CJK SC Regular" charset="0"/>
          <a:cs typeface="Noto Sans CJK SC Regular" charset="0"/>
        </a:defRPr>
      </a:lvl7pPr>
      <a:lvl8pPr marL="3429000" indent="-228600" algn="l" defTabSz="449263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 Light" pitchFamily="32" charset="0"/>
          <a:ea typeface="Noto Sans CJK SC Regular" charset="0"/>
          <a:cs typeface="Noto Sans CJK SC Regular" charset="0"/>
        </a:defRPr>
      </a:lvl8pPr>
      <a:lvl9pPr marL="3886200" indent="-228600" algn="l" defTabSz="449263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 Light" pitchFamily="32" charset="0"/>
          <a:ea typeface="Noto Sans CJK SC Regular" charset="0"/>
          <a:cs typeface="Noto Sans CJK SC Regular" charset="0"/>
        </a:defRPr>
      </a:lvl9pPr>
    </p:titleStyle>
    <p:bodyStyle>
      <a:lvl1pPr marL="342900" indent="-342900" algn="l" defTabSz="44926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9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9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tmp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0.jpeg"/><Relationship Id="rId7" Type="http://schemas.openxmlformats.org/officeDocument/2006/relationships/image" Target="../media/image33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32.gif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5.jpeg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jpeg"/><Relationship Id="rId5" Type="http://schemas.openxmlformats.org/officeDocument/2006/relationships/image" Target="../media/image4.png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tm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Text Box 1"/>
          <p:cNvSpPr txBox="1">
            <a:spLocks noChangeArrowheads="1"/>
          </p:cNvSpPr>
          <p:nvPr/>
        </p:nvSpPr>
        <p:spPr bwMode="auto">
          <a:xfrm>
            <a:off x="63087" y="1784278"/>
            <a:ext cx="5634038" cy="2679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 algn="ctr" defTabSz="449263" eaLnBrk="0" hangingPunct="0">
              <a:buSzPct val="100000"/>
            </a:pPr>
            <a:r>
              <a:rPr lang="ru-RU" sz="2100" b="1" dirty="0" smtClean="0">
                <a:solidFill>
                  <a:srgbClr val="FEB768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/>
                <a:ea typeface="+mj-ea"/>
                <a:cs typeface="+mj-cs"/>
              </a:rPr>
              <a:t>О ХОДЕ РЕАЛИЗАЦИИ ПРОГРАММЫ РАБОТ ПО СОЗДАНИЮ СИСТЕМЫ МЕТРОЛОГИЧЕСКОГО ОБЕСПЕЧЕНИЯ ИЗМЕРЕНИЙ КАЛОРИЙНОСТИ (ЭНЕРГИИ СГОРАНИЯ) ГАЗОВОГО ТОПЛИВА В СФЕРЕ ГАЗОВОЙ КАЛОРИМЕТРИИ, А ТАКЖЕ ДРУГИХ ВИДОВ ТОПЛИВ</a:t>
            </a:r>
            <a:endParaRPr lang="ru-RU" sz="2100" dirty="0">
              <a:solidFill>
                <a:srgbClr val="FEB768"/>
              </a:solidFill>
            </a:endParaRPr>
          </a:p>
        </p:txBody>
      </p:sp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1168400" y="327432"/>
            <a:ext cx="4525963" cy="740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 algn="ctr" defTabSz="449263">
              <a:buSzPct val="100000"/>
            </a:pPr>
            <a:r>
              <a:rPr lang="ru-RU" sz="2400" dirty="0" smtClean="0">
                <a:solidFill>
                  <a:srgbClr val="7B7B7B"/>
                </a:solidFill>
                <a:latin typeface="Arial Black" pitchFamily="32" charset="0"/>
              </a:rPr>
              <a:t>45-е заседание </a:t>
            </a:r>
            <a:r>
              <a:rPr lang="ru-RU" sz="2400" dirty="0" err="1" smtClean="0">
                <a:solidFill>
                  <a:srgbClr val="7B7B7B"/>
                </a:solidFill>
                <a:latin typeface="Arial Black" pitchFamily="32" charset="0"/>
              </a:rPr>
              <a:t>НТКМетр</a:t>
            </a:r>
            <a:r>
              <a:rPr lang="ru-RU" sz="2400" dirty="0" smtClean="0">
                <a:solidFill>
                  <a:srgbClr val="7B7B7B"/>
                </a:solidFill>
                <a:latin typeface="Arial Black" pitchFamily="32" charset="0"/>
              </a:rPr>
              <a:t> </a:t>
            </a:r>
            <a:r>
              <a:rPr lang="ru-RU" dirty="0" smtClean="0">
                <a:solidFill>
                  <a:srgbClr val="7B7B7B"/>
                </a:solidFill>
                <a:latin typeface="Arial Black" pitchFamily="32" charset="0"/>
              </a:rPr>
              <a:t>(апрель 2017 г., г. Витебск)</a:t>
            </a:r>
            <a:endParaRPr lang="ru-RU" dirty="0">
              <a:solidFill>
                <a:srgbClr val="7B7B7B"/>
              </a:solidFill>
              <a:latin typeface="Arial Black" pitchFamily="32" charset="0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-2816" y="4773192"/>
            <a:ext cx="6375016" cy="1710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defTabSz="449263" eaLnBrk="0" hangingPunct="0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500" b="1" dirty="0">
                <a:solidFill>
                  <a:srgbClr val="FFFFFF"/>
                </a:solidFill>
                <a:latin typeface="Arial" charset="0"/>
                <a:cs typeface="Arial" charset="0"/>
              </a:rPr>
              <a:t>Лаборатория калориметрии сжигания и высокочистых органических веществ метрологического назначения</a:t>
            </a:r>
            <a:br>
              <a:rPr lang="ru-RU" sz="1500" b="1" dirty="0">
                <a:solidFill>
                  <a:srgbClr val="FFFFFF"/>
                </a:solidFill>
                <a:latin typeface="Arial" charset="0"/>
                <a:cs typeface="Arial" charset="0"/>
              </a:rPr>
            </a:br>
            <a:r>
              <a:rPr lang="ru-RU" sz="1500" b="1" dirty="0">
                <a:solidFill>
                  <a:srgbClr val="FFFFFF"/>
                </a:solidFill>
                <a:latin typeface="Arial" charset="0"/>
                <a:cs typeface="Arial" charset="0"/>
              </a:rPr>
              <a:t>ФГУП «ВНИИМ им. </a:t>
            </a:r>
            <a:r>
              <a:rPr lang="ru-RU" sz="1500" b="1" dirty="0" err="1">
                <a:solidFill>
                  <a:srgbClr val="FFFFFF"/>
                </a:solidFill>
                <a:latin typeface="Arial" charset="0"/>
                <a:cs typeface="Arial" charset="0"/>
              </a:rPr>
              <a:t>Д.И</a:t>
            </a:r>
            <a:r>
              <a:rPr lang="ru-RU" sz="1500" b="1" dirty="0">
                <a:solidFill>
                  <a:srgbClr val="FFFFFF"/>
                </a:solidFill>
                <a:latin typeface="Arial" charset="0"/>
                <a:cs typeface="Arial" charset="0"/>
              </a:rPr>
              <a:t>. Менделеева»</a:t>
            </a:r>
          </a:p>
          <a:p>
            <a:pPr defTabSz="449263" eaLnBrk="0" hangingPunct="0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500" b="1" dirty="0">
                <a:solidFill>
                  <a:srgbClr val="FFFFFF"/>
                </a:solidFill>
                <a:latin typeface="Arial" charset="0"/>
                <a:cs typeface="Arial" charset="0"/>
              </a:rPr>
              <a:t>Руководитель лаб.: Корчагина Елена Николаевна</a:t>
            </a:r>
          </a:p>
          <a:p>
            <a:pPr defTabSz="449263" eaLnBrk="0" hangingPunct="0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500" b="1" dirty="0">
                <a:solidFill>
                  <a:srgbClr val="FFFFFF"/>
                </a:solidFill>
                <a:latin typeface="Arial" charset="0"/>
                <a:cs typeface="Arial" charset="0"/>
              </a:rPr>
              <a:t>E-mail: </a:t>
            </a:r>
            <a:r>
              <a:rPr lang="ru-RU" sz="1500" b="1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E.N.Korchagina@vniim.ru</a:t>
            </a:r>
          </a:p>
          <a:p>
            <a:pPr defTabSz="449263" eaLnBrk="0" hangingPunct="0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500" b="1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Адрес</a:t>
            </a:r>
            <a:r>
              <a:rPr lang="ru-RU" sz="1500" b="1" dirty="0">
                <a:solidFill>
                  <a:srgbClr val="FFFFFF"/>
                </a:solidFill>
                <a:latin typeface="Arial" charset="0"/>
                <a:cs typeface="Arial" charset="0"/>
              </a:rPr>
              <a:t>: 190005, Россия, С-Пб., Московский пр., 19</a:t>
            </a:r>
            <a:br>
              <a:rPr lang="ru-RU" sz="1500" b="1" dirty="0">
                <a:solidFill>
                  <a:srgbClr val="FFFFFF"/>
                </a:solidFill>
                <a:latin typeface="Arial" charset="0"/>
                <a:cs typeface="Arial" charset="0"/>
              </a:rPr>
            </a:br>
            <a:r>
              <a:rPr lang="ru-RU" sz="1500" b="1" dirty="0">
                <a:solidFill>
                  <a:srgbClr val="FFFFFF"/>
                </a:solidFill>
                <a:latin typeface="Arial" charset="0"/>
                <a:cs typeface="Arial" charset="0"/>
              </a:rPr>
              <a:t>Раб. тел. (812) 323-96-39, факс (812) 713-01-14</a:t>
            </a:r>
          </a:p>
        </p:txBody>
      </p:sp>
    </p:spTree>
    <p:extLst>
      <p:ext uri="{BB962C8B-B14F-4D97-AF65-F5344CB8AC3E}">
        <p14:creationId xmlns:p14="http://schemas.microsoft.com/office/powerpoint/2010/main" val="389344933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8760" y="284405"/>
            <a:ext cx="8910990" cy="166518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" b="1" dirty="0" smtClean="0">
                <a:solidFill>
                  <a:schemeClr val="bg2"/>
                </a:solidFill>
                <a:latin typeface="+mj-lt"/>
              </a:rPr>
              <a:t>КАЛОРИМЕТРИЧЕСКАЯ </a:t>
            </a:r>
            <a:r>
              <a:rPr lang="ru-RU" sz="2000" b="1" dirty="0">
                <a:solidFill>
                  <a:schemeClr val="bg2"/>
                </a:solidFill>
                <a:latin typeface="+mj-lt"/>
              </a:rPr>
              <a:t>УСТАНОВКА</a:t>
            </a:r>
          </a:p>
          <a:p>
            <a:pPr marL="0" indent="0" algn="ctr">
              <a:buNone/>
            </a:pPr>
            <a:r>
              <a:rPr lang="ru-RU" sz="2000" b="1" dirty="0">
                <a:solidFill>
                  <a:schemeClr val="bg2"/>
                </a:solidFill>
                <a:latin typeface="+mj-lt"/>
              </a:rPr>
              <a:t>для измерений теплоты сгорания </a:t>
            </a:r>
          </a:p>
          <a:p>
            <a:pPr marL="0" indent="0" algn="ctr">
              <a:buNone/>
            </a:pPr>
            <a:r>
              <a:rPr lang="ru-RU" sz="2000" b="1" dirty="0">
                <a:solidFill>
                  <a:schemeClr val="bg2"/>
                </a:solidFill>
                <a:latin typeface="+mj-lt"/>
              </a:rPr>
              <a:t>ВЫСОКОКАЛОРИЙНЫХ ГАЗОВ И ГАЗОВЫХ СМЕСЕЙ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3687373"/>
              </p:ext>
            </p:extLst>
          </p:nvPr>
        </p:nvGraphicFramePr>
        <p:xfrm>
          <a:off x="71501" y="1448780"/>
          <a:ext cx="8955994" cy="506687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{2D5ABB26-0587-4C30-8999-92F81FD0307C}</a:tableStyleId>
              </a:tblPr>
              <a:tblGrid>
                <a:gridCol w="2115234"/>
                <a:gridCol w="6840760"/>
              </a:tblGrid>
              <a:tr h="50668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– прямой калориметрический метод измерений объемной теплоты сгорания газов и газовых смесей в диапазоне от </a:t>
                      </a:r>
                      <a:r>
                        <a:rPr lang="ru-RU" sz="1400" dirty="0" smtClean="0">
                          <a:effectLst/>
                        </a:rPr>
                        <a:t>10 </a:t>
                      </a:r>
                      <a:r>
                        <a:rPr lang="ru-RU" sz="1400" dirty="0">
                          <a:effectLst/>
                        </a:rPr>
                        <a:t>до 90 МДж/м</a:t>
                      </a:r>
                      <a:r>
                        <a:rPr lang="ru-RU" sz="1400" baseline="30000" dirty="0">
                          <a:effectLst/>
                        </a:rPr>
                        <a:t>3</a:t>
                      </a:r>
                      <a:r>
                        <a:rPr lang="ru-RU" sz="1400" dirty="0">
                          <a:effectLst/>
                        </a:rPr>
                        <a:t>: попутного нефтяного газа, природного </a:t>
                      </a:r>
                      <a:r>
                        <a:rPr lang="ru-RU" sz="1400" dirty="0" smtClean="0">
                          <a:effectLst/>
                        </a:rPr>
                        <a:t>газа, их смесей и др</a:t>
                      </a:r>
                      <a:r>
                        <a:rPr lang="ru-RU" sz="1400" dirty="0">
                          <a:effectLst/>
                        </a:rPr>
                        <a:t>.</a:t>
                      </a:r>
                      <a:endParaRPr lang="ru-RU" sz="16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– расширенная неопределенность результатов измерений </a:t>
                      </a:r>
                      <a:r>
                        <a:rPr lang="ru-RU" sz="1400" dirty="0" smtClean="0">
                          <a:effectLst/>
                        </a:rPr>
                        <a:t>предварительно оценена </a:t>
                      </a:r>
                      <a:r>
                        <a:rPr lang="ru-RU" sz="1400" dirty="0">
                          <a:effectLst/>
                        </a:rPr>
                        <a:t>на уровне 0,3 %;</a:t>
                      </a:r>
                      <a:endParaRPr lang="ru-RU" sz="16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– принцип измерений: дифференциальная тепловая схема с автоматическим поддержанием теплового баланса между ячейками теплового блока с газовой горелкой и компенсационным электрическим нагревателем;</a:t>
                      </a:r>
                      <a:endParaRPr lang="ru-RU" sz="16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– режим измерений: непрерывный, проточный. Подача газа в горелку осуществляется циклически при помощи </a:t>
                      </a:r>
                      <a:r>
                        <a:rPr lang="ru-RU" sz="1400" dirty="0" err="1">
                          <a:effectLst/>
                        </a:rPr>
                        <a:t>цилиндро</a:t>
                      </a:r>
                      <a:r>
                        <a:rPr lang="ru-RU" sz="1400" dirty="0">
                          <a:effectLst/>
                        </a:rPr>
                        <a:t>-поршневого дозирующего устройства. Присутствует возможность усреднения результатов измерений за выбранный промежуток времени</a:t>
                      </a:r>
                      <a:r>
                        <a:rPr lang="en-US" sz="1400" dirty="0">
                          <a:effectLst/>
                        </a:rPr>
                        <a:t>;</a:t>
                      </a:r>
                      <a:endParaRPr lang="ru-RU" sz="16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– градуировка (калибровка) с использованием высокочистых газов: </a:t>
                      </a:r>
                      <a:r>
                        <a:rPr lang="ru-RU" sz="1400" dirty="0" smtClean="0">
                          <a:effectLst/>
                        </a:rPr>
                        <a:t>водорода (99, 99 мол.%), метана </a:t>
                      </a:r>
                      <a:r>
                        <a:rPr lang="ru-RU" sz="1400" dirty="0">
                          <a:effectLst/>
                        </a:rPr>
                        <a:t>(99,99 мол. %), этана и пропана (&gt;99,9 мол. %);</a:t>
                      </a:r>
                      <a:endParaRPr lang="ru-RU" sz="16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– встроенные системы управления и защиты, работающие в автоматическом режиме (встроенный  управляющий ПК промышленного исполнения);</a:t>
                      </a:r>
                      <a:endParaRPr lang="ru-RU" sz="16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– внешние интерфейсы: токовый сигнал 4-20 мА, </a:t>
                      </a:r>
                      <a:r>
                        <a:rPr lang="ru-RU" sz="1400" dirty="0" err="1">
                          <a:effectLst/>
                        </a:rPr>
                        <a:t>RS</a:t>
                      </a:r>
                      <a:r>
                        <a:rPr lang="ru-RU" sz="1400" dirty="0">
                          <a:effectLst/>
                        </a:rPr>
                        <a:t> 232, </a:t>
                      </a:r>
                      <a:r>
                        <a:rPr lang="ru-RU" sz="1400" dirty="0" err="1">
                          <a:effectLst/>
                        </a:rPr>
                        <a:t>RS</a:t>
                      </a:r>
                      <a:r>
                        <a:rPr lang="ru-RU" sz="1400" dirty="0">
                          <a:effectLst/>
                        </a:rPr>
                        <a:t> 485; </a:t>
                      </a:r>
                      <a:endParaRPr lang="ru-RU" sz="16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– высокая степень унификации с газовыми калориметрами серии НКС.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1971479"/>
              </p:ext>
            </p:extLst>
          </p:nvPr>
        </p:nvGraphicFramePr>
        <p:xfrm>
          <a:off x="116505" y="1853825"/>
          <a:ext cx="1933575" cy="3762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26" name="Точечный рисунок" r:id="rId3" imgW="1886213" imgH="3677163" progId="Paint.Picture">
                  <p:embed/>
                </p:oleObj>
              </mc:Choice>
              <mc:Fallback>
                <p:oleObj name="Точечный рисунок" r:id="rId3" imgW="1886213" imgH="3677163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505" y="1853825"/>
                        <a:ext cx="1933575" cy="3762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363839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AutoShape 22" descr="data:image/jpeg;base64,/9j/4AAQSkZJRgABAQAAAQABAAD/2wCEAAkGBhIQEREUEBIVEBMSEhgQEBAXFxMVEhgRGhIWGBUUExMXGyYqFxokGRMSIDMsIycpMC8sFR8zNTArNSY3MCkBCQoKDgwOGg8PGi8kHyQqNTUsMik1NTIrMDIyNDU0MS4yMiwvLywuKS00MCssMjEsKiwsNDUqLC81KTI1LTMpKv/AABEIAJ8BPgMBIgACEQEDEQH/xAAbAAEAAwEBAQEAAAAAAAAAAAAABAUGAwIHAf/EADkQAAICAQMCBAUCBQEIAwAAAAECABEDBBIhMUEFBhMiMlFhcYEjUgcUQpGhQ2JygrHB0eHwFZKi/8QAGwEBAAIDAQEAAAAAAAAAAAAAAAQGAgMFBwH/xAA2EQACAQIDBAgFAwQDAAAAAAAAAQIDEQQhMRJRwfAGEzNBYXKBsSIycaHRUuHxBTRCkSNiov/aAAwDAQACEQMRAD8AxkRE2FSO2FQTyaFE316AmgLHXp+ZJbw4qLchR1IPxji1BS+rDkfS7qRsIFjcSo7kcn8fWXfgmlTU53yai10+FN+RqdkX+nEjlOQpY81RoMeOo5k1N1LReXPPOfsGEnsYSnJ/oj7IooIm+w6zR+H5ycmIIzKu/FiLs+IEBg+m1VncrrVglT7jz2lPqvNZd8j+k/oPmVtxZnzKy/Co1BFg7bFXe01feZu/+KuzXU/qMKalOSyilffm7aLP+MjMyWnhxYWhDCuB0cnqyhf3AAn6j71LzIMGqyD09rlVZlR/UGR6UsfUykUoWj/U3Tg9JVapRhyY8mIWjLf9Wwt0yYwTyV+/zkPr5ytGzjK3fp9OfHdlMp1o1L7L018PB7iBlUA+02CAelH7EWZwnfPW47SWB5s/Fz2P1nCdTD/KUXpX29Py8WIiJIKiIiIAiJ7xYWc0qliBZABJodTx2gHiIiAIiIAiIgCIiAIiIAiIgCIiAIiIAiIgCIiAIiIAiIgCIiAdEUnoL6n8AWf8AzReV/FvTx5cYU5CXXMmMbuWG0BwUIO5ascgck3xM/hJu1JBFsCOCK5sf2lllQo/q4CtFSdorldv6o2X8IvkcEXxwLnIxMndxTtfT67vX8nsGEipYSkn+iPsjvr/AA7IuZci4zqUNORRfHdm8RbGFuqI9u37Ccm8UQv6gd19pUYB8IUuW9FT09Dmq68/CesaPx7Y+5kXgAJtHGMD9iMa55vkHnrJuLx/TnKmR8bHIub1GzbMbWnUKcJcAmxVlro31HP2nVqfJKHcs1zzu3w1g61KopRm5Rzve7du5Ju+Sdu67I/hvh2TPqN64xpcbMffTLp0tTWM5HDBQ1hfdY9/Qg1LHzfkRcGJGQ4szZDk9IqVK4R6gD5LJDO5fqpIpPwPXjPn05cwfFhU8MuU5FoZkYUEzYUaiqgkC2Y/USry5n1GRc2oKBFQBcfRVwqD6aqhN+nfA5JN97uZ1nFfFPPcbMJhXSs9lLfaybfjb8LgUzKR1FcAj7HoZynfOSTbEkt7rPUg9CZwkuhnEqvSvt6fl4sRESQVE/VHPy+s0Pi3kbUabTrnYeorsabFeRBi2grlZwOA27iwOkzytRB+XPIBH5B6zQeL+L67Pp61PqFMWSy7ApzkUbUK8AisbEccWexE+G2CjsvaTv3Hfy75Az63Bkyr+kFK+mz2Mbp7vUIIBNrSnpzZmdTMcb7sTkFGvHkW1bg8MO6yV4b47n0yZVwZDi9UoXdSVf2FiAGHQW3P2H5hZcpZizGyxLMfmSbJgScNlbOvefTvBNJpvHtO4zKuHXYgN2dAAXB+HIyig4NUR2PQixPnvjfguXR5nw5hTL3Hwsp6Op7g/wDjqJb/AMOfEjg8R09HjK3oOPmHFD/97D+J9D/i34CubSeuB+ppyCT3OJiAw/BKt+D8580Jmwq9Hb/yWvifFoiJkc4REQBERAEREAREQBERAEREAREQBERAEREAREQBERAJGmzlDuU0QCAR1Fgix/eTtXmXE1KLyL/qn4t5FsSObYHpzQs9TzK/DlKkEcEdD8j8x9Z+4tltvLDgFQBdtuFhjYoVuN89BxzY5k6W3Uu/5/b8nrdGvGhg6U5Jv4YrLN6I8qhPABagWIAJ9oFk8dgAT+JaJ5ecgHenOH1693w1ddOs9ZtfhR0OD9ME5EylFYfotQA9467d3Sdhiaxj59XbSpvyen6N/P8AdV/jr7pErV5OMXG8W73uufr6o2Rq1nVmpWUVbZ3vLvz0vl3FGyEVuUrYDCwRanoRfUSw0mZcrBXX3t7fUB91gewgfuvaLJojrzzO2PW4mdvWO8IEx4d6saxqfcPaL6XV89L5lbqDjv8ATLcs1qQAoG72bTdnj5gV9ZIklVbik1ZZP685rwMKOLqKEVXj8TbXw6a5d+jGp1DO1sSxoAsbs1xZuRp3zZSxtuSep+f1PzM4Sbh1aNio9K+3p+XixPSISQALJNAfWeYkkqJq/FfIOXTaRNTlYYwUG/EQWyDKXIVRt42ldpsnjkcmd9R59DeHjSjAv6ZRcZyfr3jCsGb3AbXDbaoUAxAqpnX8fznCmEZGXEiHGMQJCFWdnO9bpjbd/kPlNYmq8N/+MyKwvU7cQzthX02J3kpXqCiBShyo5NH5GYkyDTb6t2yzuYOJ+z8mRDLvyVpzk8Q0YXqM6P8AhDvP+FM+5ebwP5DWbun8tl/v6bV/mphP4QeVyC2syChRx6cHvfx5B9ONo+7S+/iv40MGhbED79SfTUd9gIOQ/aqX/jEwep2cNHqsPKUu8+IGfkRMzjCIiAIiIAiIgCIiAIiIAiIgCIiAIiIAiIgCIiAIiIB2wgEjcdo7mrr5Gu4udfdhZ1NXwrClbjcG9pIO3oORRr7zzpMYZqY7RTHdyapSQaHXkCWOVPUALptBU/r9FAWgpCdgb6VZJFfKcqrV2Knhz++WumR67h6NOtg6UKiutmPsj2/iq58iF2OL0/UyqzE5Laty4wOKFoAPvJKeHsUC0m1sX8zt3ZL7Grr4enHz5u6rOzsNbkqvUeq21uatvy69JpqYb4YxpZWNsMNOFWc1PKVstzSsWS+KLhYsrHKcyI77ScZRw1lLO7d0Fnvfzle+R8zqoA5dti0oNu10XoFuT3/xI9S1wp6alkTfSX63JX3AhrXuAL4q7FnjiZz2aTcoLN5eGWS51MKOCjTjHrHtSTbTe9lbmUA0p3D93Sz3IHy+84SVq8YVhtbcCoO7kWT14PSRZPw7vG5Tulfb0/LxYiIkkqInvFiLEKosk0B3J+QniIBd6byTr8hpdJmH+8hQf3ehNv5X/hAQy5NewIHI06G7+mR/l9F/vMJ4Z5s1mmAGHUZEUdEvcg+yNYH4El6n+IXiOQU2qcD/AGRjQ/8A2RQZjmTKU8PHOSbf2PtHj3mbTeHYh6rBaWsWBa3kAUAiDoOKvgCfC/MvmPLr87ZcvH9ONB8KJ2UfPrZPcn8SszZmdizsXY8szElifqT1nifUj5iMVKtlohERPpEEREAREQBERAEREAREQBERAEREAREQBERAEREAREQDthSyBYX5segH27/bvO+t1ZyOSLo0AD8gKBaupq/tddJFEufLowk5hmyJiJx1iZ8bZVL714pVNe3dzXH16TmVYvackrvuPX8LPYwdOX/SPsiy8q+VEyvu1ZIxh/TGFPfmfJRJpEO4IvFkfMfcTvHvKWnQocYfGtsjIcinOXBAsqQVUWGHxHm7IIqS/C9S2jz+JYyu/wBZgiPzj37fUDemeb5bke7p0PSd8TPqcvLq2R6V8je3FgxqaVcGNepcswKMbJS743DRJqd6W1/yW8Uv353HAePxE59c3aGf2bX+3r3btxkNR5dZ2I04Ztu1XR9uN9x2jcquRalmA+99uZXabO2HIN1+xiGW+/wtXyNWLm58weH/AMu3hzYyWyYs4bKrDcMZ3oUOQLWwNRIB2muKFcZfzL4mub0qGLem8ZGx4/T3EvY38DcQBV/+lBNQVKtnJ38cvqjq4DHTxE3G3wq2fpf7aFPnSiaIYdQw4BB56dvt2nCdJznSoZRKx0r7en5eLEREkFREREAREQBERAEREAREQBERAEREAREQBERAEREAREQBERAEREAREQBERAO+BypBXqL7WKo3Y7irv6SVrtCVJZBePhgw5AsdAT1APF/UA88SNpc+w3QPDCiARypHIPUcywysuIgC3yAH2/6duBY2cUB+2ubF10nIrSlGrl/P8cT2LBf21LyR9keNL4ywP6150vdsclgGo0ws9eT9/wCxF34L53GEsMmNzjYKTiTJVuL9xyFdwHPQH/HEyhUjgiq4Msl8tak6c6gYm9IH467UTu/3eOsOjDb6xZPn0PtfDUJq1RZP0J3mXzadTSYEGmwKQ/pJ7d2XaAztXfrX/cyr0GhLlWcfp2SzdBQBJF9rqr6fmQwplnhK5TtbcmQgJX9FpyPZ3sgDbXWyPlPlZ7Mfh9X3895up0oUY7MEV+ocs1t36UKG3oNo7ChI8k6rPva6A4C+0ALxxYA6CRpPw/yFE6V9vT8vFiIiSSoiIiAIiIAiIgCIiAIiIAiIgCIiAIiIAiIgCIiAIiIAiIgCIiAIiIAiIgHbC+0g0Grsel9rHeabyRgzHO+oUBhhRmyZHsgWKsdi3PeZnCm4gEhb7npfaz25ml8k5sy6htOGVBmRkyI9gGhdDsG46n/rORivlls629fT1PXsP/ZU/JHXdZX+xoHx5c5yZMWKgHKpvDHcwILNkoEsrKwYEbeW7iPEtTqcCeoVBBybBp1Gcqcdcrs2Vu73uC1Yq5WeLeDEu6rqGA3EoCQArkqHGQA2AFRVAF1s7CWXhnh+o06MiEMjOMh1JGcp6Q3cl93xDdXC7a68zjxjh18SaeWlrfdfg51ppLb2r+GhW+HeL5GdWfTOBvrIApUAE+z0rFggByT7vhuquRvPOHMcuLUkDblQbMqXyVsWx6BuL4l0M2TKVx5MwC77dkJ5ogoMdsSb9wINXuA+cpPPGXMMuPTFgVxIPTxJZosSdprgtZrj7dpuwsoSq3pqytnbNd1vtcl4Xb63P/1rbv8AvYzGbJuN0BfUDgX3IHa5wnfNj2mrDV1I5F9wD3nCWHD22ciq9K+3p+XixERJBURERAEREAREQBERAEREAREQBERAEREAREQBERAEREAREQBERAEREAREQCRpcO81YHDGyQBwpPJPQcSwzKuUggFXIPu/0vYBZ3dwf3XxQu+srsCFiAvU33oVRuz2FXf0k3UZ3zP6eKyppUQcA0OtHoOL7dATyLnHrpupk9/pzwPYcE7YWk3+iPsiATfX7ywXzDqBgOnGVvSJvZfaiNv256S/0vkU48YyZmTIxIA06OCf+Mr+fl+ZceE+DeHkhM2LEM5xsy4WyMCz7RtQ23HJPyuprWKpzqdWk+Aq4mOztKN0j5vctMIXEdxDO4UPu/0/fwPd2okHdfXgfObTzD/DjGQG04OndtxGI7smCg5C1kFlCVAPQjn+mYsjLpMxw6gFNhrJjNMAGXrQNMKa+45m2vFyTUc7aoyo4qFdZZPc+cyBqsOxqsHgNakFeeeCO0jSRqEKtRr6UbG3qNp7ijI8nYf5CldK+3p+XixERJJURERAEREAREQBERAEREAREQBERAEREAREQBERAEREAREQBERAEREAREQC68t6UO7B1tGRsZauAxorz2PtNfWSfLHhwXxHT4sx2jfTEECrwsQAT3sgfeQ/LurVMtOTtcbCK3KbPR1rkdekn+bdHZXKNpsBMgHI3UWBvvxQ/AlenUccY6c/lkueK/0eu4aLnhIQTteC9j6Jo/L+IjVemT6i72xrvU7m3Pt3AgbbJTj/AGp8ry+V9Uj+m+BlYDcSaCbf3epe2vrcs/A/PefTjZlH8zioKUckZAoYEBM3UC1HBsfICWXiP8RUzIMf8sVRcYxKPVshQK5Ozk0T8u0k7DowbpRV33aceJEdCvt2qJtb9efpY0uPV6g6fBix4VzLpwikjd7SuIqSWVqPNzA+btQ2p1+U+3c7Y04+Hd6aLXU10kfWeZcrqceMnDiJJKKxskkn3N36npX5nryvofUzBjW3H7iD+42E/wA8/iRYurQpyq1ZaJ5e341eupOpYfYlt2S9z88Z8PGLFgAXkIWzNX9TEUGP4YD7Skmh806xWZUVvhJZ0X4A56+7+puv2menQ/pjnKgnPV3+7KZ0p7en5eLERE6RUhERAEREAREQBERAEREAREQBERAEREAREQBERAEREAREQBERAEREAREQDrjcqQQSCDYI4IPzBmt8P8UTPiKu1tsb1QUotaEAhl4PbrzxMgJN8O8SOE2BYPWmKN+GX/qCPpOJjsN10cvmWnLPYcGr4Wl5I+yHiug9HIVBJUgOhPXaRxf16j8SHLzL4/jvd6Jy5KoNmYMAPkFAHzMHzIu4H+WxGupKgMfqOOP8zCnVxCik6d3beuedCWm9xU6PSnLkRF6u20H/AJn8CzNUuow6bEAHQijtBXe5cOxDFQR9OpHSVuPzDj3BmwBWW9mTHtVqIrlSCDwZE8V8cbPQo7R03Hc3+AAv4F/WR61OtiZxjONorXNa88cj402QdTqmyMWc7mPU/wDIAdhI06TnO9QSUbIoXSvt6fl4sRESQVEREQBERAEREAREQBERAEREAREQBERAEREAREQBERAEREAREQBERAP/2Q=="/>
          <p:cNvSpPr>
            <a:spLocks noChangeAspect="1" noChangeArrowheads="1"/>
          </p:cNvSpPr>
          <p:nvPr/>
        </p:nvSpPr>
        <p:spPr bwMode="auto">
          <a:xfrm>
            <a:off x="0" y="-153988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b="1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 txBox="1">
            <a:spLocks noChangeArrowheads="1"/>
          </p:cNvSpPr>
          <p:nvPr/>
        </p:nvSpPr>
        <p:spPr>
          <a:xfrm>
            <a:off x="-3525" y="471821"/>
            <a:ext cx="9147525" cy="1291994"/>
          </a:xfrm>
          <a:prstGeom prst="rect">
            <a:avLst/>
          </a:prstGeom>
        </p:spPr>
        <p:txBody>
          <a:bodyPr anchor="ctr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9pPr>
            <a:extLst/>
          </a:lstStyle>
          <a:p>
            <a:pPr>
              <a:defRPr/>
            </a:pPr>
            <a:r>
              <a:rPr lang="ru-RU" sz="2900" b="0" dirty="0">
                <a:solidFill>
                  <a:schemeClr val="accent6"/>
                </a:solidFill>
                <a:effectLst/>
              </a:rPr>
              <a:t>Результаты исследований метрологических </a:t>
            </a:r>
            <a:r>
              <a:rPr lang="ru-RU" sz="2900" b="0" dirty="0" smtClean="0">
                <a:solidFill>
                  <a:schemeClr val="accent6"/>
                </a:solidFill>
                <a:effectLst/>
              </a:rPr>
              <a:t>характеристик </a:t>
            </a:r>
            <a:r>
              <a:rPr lang="ru-RU" sz="2900" b="0" dirty="0">
                <a:solidFill>
                  <a:schemeClr val="accent6"/>
                </a:solidFill>
                <a:effectLst/>
              </a:rPr>
              <a:t>УСВГ</a:t>
            </a:r>
            <a:endParaRPr lang="ru-RU" sz="2900" b="0" dirty="0" smtClean="0">
              <a:solidFill>
                <a:schemeClr val="accent6"/>
              </a:solidFill>
              <a:effectLst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1014315"/>
              </p:ext>
            </p:extLst>
          </p:nvPr>
        </p:nvGraphicFramePr>
        <p:xfrm>
          <a:off x="0" y="1853825"/>
          <a:ext cx="9072499" cy="445549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{72833802-FEF1-4C79-8D5D-14CF1EAF98D9}</a:tableStyleId>
              </a:tblPr>
              <a:tblGrid>
                <a:gridCol w="3581890"/>
                <a:gridCol w="1755195"/>
                <a:gridCol w="2115235"/>
                <a:gridCol w="1620179"/>
              </a:tblGrid>
              <a:tr h="7275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Исследуемый газ/смесь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Опорное значение низшей </a:t>
                      </a:r>
                      <a:r>
                        <a:rPr lang="ru-RU" sz="1400" dirty="0" err="1">
                          <a:solidFill>
                            <a:schemeClr val="tx1"/>
                          </a:solidFill>
                          <a:effectLst/>
                        </a:rPr>
                        <a:t>ОТС</a:t>
                      </a:r>
                      <a:r>
                        <a:rPr lang="ru-RU" sz="1400" baseline="30000" dirty="0">
                          <a:solidFill>
                            <a:schemeClr val="tx1"/>
                          </a:solidFill>
                          <a:effectLst/>
                        </a:rPr>
                        <a:t>*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МДж/м</a:t>
                      </a:r>
                      <a:r>
                        <a:rPr lang="ru-RU" sz="1400" baseline="300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Измеренное значение низшей </a:t>
                      </a:r>
                      <a:r>
                        <a:rPr lang="ru-RU" sz="1400" dirty="0" err="1">
                          <a:solidFill>
                            <a:schemeClr val="tx1"/>
                          </a:solidFill>
                          <a:effectLst/>
                        </a:rPr>
                        <a:t>ОТС</a:t>
                      </a:r>
                      <a:r>
                        <a:rPr lang="ru-RU" sz="1400" baseline="30000" dirty="0">
                          <a:solidFill>
                            <a:schemeClr val="tx1"/>
                          </a:solidFill>
                          <a:effectLst/>
                        </a:rPr>
                        <a:t>**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МДж/м</a:t>
                      </a:r>
                      <a:r>
                        <a:rPr lang="ru-RU" sz="1400" baseline="300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5602" marR="45602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96783"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2"/>
                          </a:solidFill>
                          <a:effectLst/>
                        </a:rPr>
                        <a:t>1 Газовые смеси средней калорийности (диапазон </a:t>
                      </a:r>
                      <a:r>
                        <a:rPr lang="ru-RU" sz="1800" dirty="0" err="1">
                          <a:solidFill>
                            <a:schemeClr val="bg2"/>
                          </a:solidFill>
                          <a:effectLst/>
                        </a:rPr>
                        <a:t>ПГ</a:t>
                      </a:r>
                      <a:r>
                        <a:rPr lang="ru-RU" sz="1800" dirty="0">
                          <a:solidFill>
                            <a:schemeClr val="bg2"/>
                          </a:solidFill>
                          <a:effectLst/>
                        </a:rPr>
                        <a:t>):</a:t>
                      </a:r>
                      <a:endParaRPr lang="ru-RU" sz="1600" dirty="0">
                        <a:solidFill>
                          <a:schemeClr val="bg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843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1.</a:t>
                      </a:r>
                      <a:r>
                        <a:rPr lang="ru-RU" sz="1400" dirty="0">
                          <a:effectLst/>
                        </a:rPr>
                        <a:t>1 </a:t>
                      </a:r>
                      <a:r>
                        <a:rPr lang="ru-RU" sz="1400" dirty="0" err="1">
                          <a:solidFill>
                            <a:schemeClr val="accent1"/>
                          </a:solidFill>
                          <a:effectLst/>
                        </a:rPr>
                        <a:t>ИПГ</a:t>
                      </a:r>
                      <a:endParaRPr lang="ru-RU" sz="1200" dirty="0">
                        <a:solidFill>
                          <a:schemeClr val="accent1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(метан – 97,49, этан – 0,98, пропан – 0,29, бутан – 0,14, пентан (и выше) – 0,6, азот – 0,97, углекислый газ – 0,05 мол. %)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33,69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33,68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-0,04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</a:tr>
              <a:tr h="4768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1.2 </a:t>
                      </a:r>
                      <a:r>
                        <a:rPr lang="ru-RU" sz="1400" dirty="0">
                          <a:solidFill>
                            <a:schemeClr val="accent1"/>
                          </a:solidFill>
                          <a:effectLst/>
                        </a:rPr>
                        <a:t>Газовая смесь </a:t>
                      </a:r>
                      <a:r>
                        <a:rPr lang="ru-RU" sz="1200" dirty="0">
                          <a:effectLst/>
                        </a:rPr>
                        <a:t>(метан + пропан –12,3 мол. %)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39,83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39,79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-0,09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</a:tr>
              <a:tr h="4541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1.3 </a:t>
                      </a:r>
                      <a:r>
                        <a:rPr lang="ru-RU" sz="1400" dirty="0">
                          <a:solidFill>
                            <a:schemeClr val="accent1"/>
                          </a:solidFill>
                          <a:effectLst/>
                        </a:rPr>
                        <a:t>Газовая смесь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200" dirty="0">
                          <a:effectLst/>
                        </a:rPr>
                        <a:t>(метан + водород – 2,044 мол. %)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32,95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32,88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-0,21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</a:tr>
              <a:tr h="8243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1.4 </a:t>
                      </a:r>
                      <a:r>
                        <a:rPr lang="ru-RU" sz="1400" dirty="0">
                          <a:solidFill>
                            <a:schemeClr val="accent1"/>
                          </a:solidFill>
                          <a:effectLst/>
                        </a:rPr>
                        <a:t>Газовая смесь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200" dirty="0">
                          <a:effectLst/>
                        </a:rPr>
                        <a:t>(метан – 95,918 мол. %) + азот) – смесь для внутрилабораторных сличений эталонных калориметрических установок в </a:t>
                      </a:r>
                      <a:r>
                        <a:rPr lang="ru-RU" sz="1200" dirty="0" err="1">
                          <a:effectLst/>
                        </a:rPr>
                        <a:t>состве</a:t>
                      </a:r>
                      <a:r>
                        <a:rPr lang="ru-RU" sz="1200" dirty="0">
                          <a:effectLst/>
                        </a:rPr>
                        <a:t> ГЭТ 16-2010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32,06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32,05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-0,03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</a:tr>
              <a:tr h="791421">
                <a:tc grid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* – результаты расчета объемной теплоты сгорания газов, полученные по методике, изложенной в ГОСТ 31369–2008 (ISO 6976:1995);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** – среднее арифметическое значение, полученное путем обработки массива результатов единичных измерений в конкретной серии.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0812377"/>
              </p:ext>
            </p:extLst>
          </p:nvPr>
        </p:nvGraphicFramePr>
        <p:xfrm>
          <a:off x="3761910" y="2303875"/>
          <a:ext cx="295275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11" name="Формула" r:id="rId3" imgW="291973" imgH="241195" progId="Equation.3">
                  <p:embed/>
                </p:oleObj>
              </mc:Choice>
              <mc:Fallback>
                <p:oleObj name="Формула" r:id="rId3" imgW="291973" imgH="241195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1910" y="2303875"/>
                        <a:ext cx="295275" cy="238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0852836"/>
              </p:ext>
            </p:extLst>
          </p:nvPr>
        </p:nvGraphicFramePr>
        <p:xfrm>
          <a:off x="5652120" y="2303875"/>
          <a:ext cx="333375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12" name="Формула" r:id="rId5" imgW="330057" imgH="241195" progId="Equation.3">
                  <p:embed/>
                </p:oleObj>
              </mc:Choice>
              <mc:Fallback>
                <p:oleObj name="Формула" r:id="rId5" imgW="330057" imgH="241195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2120" y="2303875"/>
                        <a:ext cx="333375" cy="238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6346008"/>
              </p:ext>
            </p:extLst>
          </p:nvPr>
        </p:nvGraphicFramePr>
        <p:xfrm>
          <a:off x="7542330" y="1988840"/>
          <a:ext cx="147637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13" name="Формула" r:id="rId7" imgW="1536700" imgH="508000" progId="Equation.3">
                  <p:embed/>
                </p:oleObj>
              </mc:Choice>
              <mc:Fallback>
                <p:oleObj name="Формула" r:id="rId7" imgW="1536700" imgH="5080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2330" y="1988840"/>
                        <a:ext cx="1476375" cy="504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9786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AutoShape 22" descr="data:image/jpeg;base64,/9j/4AAQSkZJRgABAQAAAQABAAD/2wCEAAkGBhIQEREUEBIVEBMSEhgQEBAXFxMVEhgRGhIWGBUUExMXGyYqFxokGRMSIDMsIycpMC8sFR8zNTArNSY3MCkBCQoKDgwOGg8PGi8kHyQqNTUsMik1NTIrMDIyNDU0MS4yMiwvLywuKS00MCssMjEsKiwsNDUqLC81KTI1LTMpKv/AABEIAJ8BPgMBIgACEQEDEQH/xAAbAAEAAwEBAQEAAAAAAAAAAAAABAUGAwIHAf/EADkQAAICAQMCBAUCBQEIAwAAAAECABEDBBIhMUEFBhMiMlFhcYEjUgcUQpGhQ2JygrHB0eHwFZKi/8QAGwEBAAIDAQEAAAAAAAAAAAAAAAQGAgMFBwH/xAA2EQACAQIDBAgFAwQDAAAAAAAAAQIDEQQhMRJRwfAGEzNBYXKBsSIycaHRUuHxBTRCkSNiov/aAAwDAQACEQMRAD8AxkRE2FSO2FQTyaFE316AmgLHXp+ZJbw4qLchR1IPxji1BS+rDkfS7qRsIFjcSo7kcn8fWXfgmlTU53yai10+FN+RqdkX+nEjlOQpY81RoMeOo5k1N1LReXPPOfsGEnsYSnJ/oj7IooIm+w6zR+H5ycmIIzKu/FiLs+IEBg+m1VncrrVglT7jz2lPqvNZd8j+k/oPmVtxZnzKy/Co1BFg7bFXe01feZu/+KuzXU/qMKalOSyilffm7aLP+MjMyWnhxYWhDCuB0cnqyhf3AAn6j71LzIMGqyD09rlVZlR/UGR6UsfUykUoWj/U3Tg9JVapRhyY8mIWjLf9Wwt0yYwTyV+/zkPr5ytGzjK3fp9OfHdlMp1o1L7L018PB7iBlUA+02CAelH7EWZwnfPW47SWB5s/Fz2P1nCdTD/KUXpX29Py8WIiJIKiIiIAiJ7xYWc0qliBZABJodTx2gHiIiAIiIAiIgCIiAIiIAiIgCIiAIiIAiIgCIiAIiIAiIgCIiAdEUnoL6n8AWf8AzReV/FvTx5cYU5CXXMmMbuWG0BwUIO5ascgck3xM/hJu1JBFsCOCK5sf2lllQo/q4CtFSdorldv6o2X8IvkcEXxwLnIxMndxTtfT67vX8nsGEipYSkn+iPsjvr/AA7IuZci4zqUNORRfHdm8RbGFuqI9u37Ccm8UQv6gd19pUYB8IUuW9FT09Dmq68/CesaPx7Y+5kXgAJtHGMD9iMa55vkHnrJuLx/TnKmR8bHIub1GzbMbWnUKcJcAmxVlro31HP2nVqfJKHcs1zzu3w1g61KopRm5Rzve7du5Ju+Sdu67I/hvh2TPqN64xpcbMffTLp0tTWM5HDBQ1hfdY9/Qg1LHzfkRcGJGQ4szZDk9IqVK4R6gD5LJDO5fqpIpPwPXjPn05cwfFhU8MuU5FoZkYUEzYUaiqgkC2Y/USry5n1GRc2oKBFQBcfRVwqD6aqhN+nfA5JN97uZ1nFfFPPcbMJhXSs9lLfaybfjb8LgUzKR1FcAj7HoZynfOSTbEkt7rPUg9CZwkuhnEqvSvt6fl4sRESQVE/VHPy+s0Pi3kbUabTrnYeorsabFeRBi2grlZwOA27iwOkzytRB+XPIBH5B6zQeL+L67Pp61PqFMWSy7ApzkUbUK8AisbEccWexE+G2CjsvaTv3Hfy75Az63Bkyr+kFK+mz2Mbp7vUIIBNrSnpzZmdTMcb7sTkFGvHkW1bg8MO6yV4b47n0yZVwZDi9UoXdSVf2FiAGHQW3P2H5hZcpZizGyxLMfmSbJgScNlbOvefTvBNJpvHtO4zKuHXYgN2dAAXB+HIyig4NUR2PQixPnvjfguXR5nw5hTL3Hwsp6Op7g/wDjqJb/AMOfEjg8R09HjK3oOPmHFD/97D+J9D/i34CubSeuB+ppyCT3OJiAw/BKt+D8580Jmwq9Hb/yWvifFoiJkc4REQBERAEREAREQBERAEREAREQBERAEREAREQBERAJGmzlDuU0QCAR1Fgix/eTtXmXE1KLyL/qn4t5FsSObYHpzQs9TzK/DlKkEcEdD8j8x9Z+4tltvLDgFQBdtuFhjYoVuN89BxzY5k6W3Uu/5/b8nrdGvGhg6U5Jv4YrLN6I8qhPABagWIAJ9oFk8dgAT+JaJ5ecgHenOH1693w1ddOs9ZtfhR0OD9ME5EylFYfotQA9467d3Sdhiaxj59XbSpvyen6N/P8AdV/jr7pErV5OMXG8W73uufr6o2Rq1nVmpWUVbZ3vLvz0vl3FGyEVuUrYDCwRanoRfUSw0mZcrBXX3t7fUB91gewgfuvaLJojrzzO2PW4mdvWO8IEx4d6saxqfcPaL6XV89L5lbqDjv8ATLcs1qQAoG72bTdnj5gV9ZIklVbik1ZZP685rwMKOLqKEVXj8TbXw6a5d+jGp1DO1sSxoAsbs1xZuRp3zZSxtuSep+f1PzM4Sbh1aNio9K+3p+XixPSISQALJNAfWeYkkqJq/FfIOXTaRNTlYYwUG/EQWyDKXIVRt42ldpsnjkcmd9R59DeHjSjAv6ZRcZyfr3jCsGb3AbXDbaoUAxAqpnX8fznCmEZGXEiHGMQJCFWdnO9bpjbd/kPlNYmq8N/+MyKwvU7cQzthX02J3kpXqCiBShyo5NH5GYkyDTb6t2yzuYOJ+z8mRDLvyVpzk8Q0YXqM6P8AhDvP+FM+5ebwP5DWbun8tl/v6bV/mphP4QeVyC2syChRx6cHvfx5B9ONo+7S+/iv40MGhbED79SfTUd9gIOQ/aqX/jEwep2cNHqsPKUu8+IGfkRMzjCIiAIiIAiIgCIiAIiIAiIgCIiAIiIAiIgCIiAIiIB2wgEjcdo7mrr5Gu4udfdhZ1NXwrClbjcG9pIO3oORRr7zzpMYZqY7RTHdyapSQaHXkCWOVPUALptBU/r9FAWgpCdgb6VZJFfKcqrV2Knhz++WumR67h6NOtg6UKiutmPsj2/iq58iF2OL0/UyqzE5Laty4wOKFoAPvJKeHsUC0m1sX8zt3ZL7Grr4enHz5u6rOzsNbkqvUeq21uatvy69JpqYb4YxpZWNsMNOFWc1PKVstzSsWS+KLhYsrHKcyI77ScZRw1lLO7d0Fnvfzle+R8zqoA5dti0oNu10XoFuT3/xI9S1wp6alkTfSX63JX3AhrXuAL4q7FnjiZz2aTcoLN5eGWS51MKOCjTjHrHtSTbTe9lbmUA0p3D93Sz3IHy+84SVq8YVhtbcCoO7kWT14PSRZPw7vG5Tulfb0/LxYiIkkqInvFiLEKosk0B3J+QniIBd6byTr8hpdJmH+8hQf3ehNv5X/hAQy5NewIHI06G7+mR/l9F/vMJ4Z5s1mmAGHUZEUdEvcg+yNYH4El6n+IXiOQU2qcD/AGRjQ/8A2RQZjmTKU8PHOSbf2PtHj3mbTeHYh6rBaWsWBa3kAUAiDoOKvgCfC/MvmPLr87ZcvH9ONB8KJ2UfPrZPcn8SszZmdizsXY8szElifqT1nifUj5iMVKtlohERPpEEREAREQBERAEREAREQBERAEREAREQBERAEREAREQDthSyBYX5segH27/bvO+t1ZyOSLo0AD8gKBaupq/tddJFEufLowk5hmyJiJx1iZ8bZVL714pVNe3dzXH16TmVYvackrvuPX8LPYwdOX/SPsiy8q+VEyvu1ZIxh/TGFPfmfJRJpEO4IvFkfMfcTvHvKWnQocYfGtsjIcinOXBAsqQVUWGHxHm7IIqS/C9S2jz+JYyu/wBZgiPzj37fUDemeb5bke7p0PSd8TPqcvLq2R6V8je3FgxqaVcGNepcswKMbJS743DRJqd6W1/yW8Uv353HAePxE59c3aGf2bX+3r3btxkNR5dZ2I04Ztu1XR9uN9x2jcquRalmA+99uZXabO2HIN1+xiGW+/wtXyNWLm58weH/AMu3hzYyWyYs4bKrDcMZ3oUOQLWwNRIB2muKFcZfzL4mub0qGLem8ZGx4/T3EvY38DcQBV/+lBNQVKtnJ38cvqjq4DHTxE3G3wq2fpf7aFPnSiaIYdQw4BB56dvt2nCdJznSoZRKx0r7en5eLEREkFREREAREQBERAEREAREQBERAEREAREQBERAEREAREQBERAEREAREQBERAO+BypBXqL7WKo3Y7irv6SVrtCVJZBePhgw5AsdAT1APF/UA88SNpc+w3QPDCiARypHIPUcywysuIgC3yAH2/6duBY2cUB+2ubF10nIrSlGrl/P8cT2LBf21LyR9keNL4ywP6150vdsclgGo0ws9eT9/wCxF34L53GEsMmNzjYKTiTJVuL9xyFdwHPQH/HEyhUjgiq4Msl8tak6c6gYm9IH467UTu/3eOsOjDb6xZPn0PtfDUJq1RZP0J3mXzadTSYEGmwKQ/pJ7d2XaAztXfrX/cyr0GhLlWcfp2SzdBQBJF9rqr6fmQwplnhK5TtbcmQgJX9FpyPZ3sgDbXWyPlPlZ7Mfh9X3895up0oUY7MEV+ocs1t36UKG3oNo7ChI8k6rPva6A4C+0ALxxYA6CRpPw/yFE6V9vT8vFiIiSSoiIiAIiIAiIgCIiAIiIAiIgCIiAIiIAiIgCIiAIiIAiIgCIiAIiIAiIgHbC+0g0Grsel9rHeabyRgzHO+oUBhhRmyZHsgWKsdi3PeZnCm4gEhb7npfaz25ml8k5sy6htOGVBmRkyI9gGhdDsG46n/rORivlls629fT1PXsP/ZU/JHXdZX+xoHx5c5yZMWKgHKpvDHcwILNkoEsrKwYEbeW7iPEtTqcCeoVBBybBp1Gcqcdcrs2Vu73uC1Yq5WeLeDEu6rqGA3EoCQArkqHGQA2AFRVAF1s7CWXhnh+o06MiEMjOMh1JGcp6Q3cl93xDdXC7a68zjxjh18SaeWlrfdfg51ppLb2r+GhW+HeL5GdWfTOBvrIApUAE+z0rFggByT7vhuquRvPOHMcuLUkDblQbMqXyVsWx6BuL4l0M2TKVx5MwC77dkJ5ogoMdsSb9wINXuA+cpPPGXMMuPTFgVxIPTxJZosSdprgtZrj7dpuwsoSq3pqytnbNd1vtcl4Xb63P/1rbv8AvYzGbJuN0BfUDgX3IHa5wnfNj2mrDV1I5F9wD3nCWHD22ciq9K+3p+XixERJBURERAEREAREQBERAEREAREQBERAEREAREQBERAEREAREQBERAEREAREQCRpcO81YHDGyQBwpPJPQcSwzKuUggFXIPu/0vYBZ3dwf3XxQu+srsCFiAvU33oVRuz2FXf0k3UZ3zP6eKyppUQcA0OtHoOL7dATyLnHrpupk9/pzwPYcE7YWk3+iPsiATfX7ywXzDqBgOnGVvSJvZfaiNv256S/0vkU48YyZmTIxIA06OCf+Mr+fl+ZceE+DeHkhM2LEM5xsy4WyMCz7RtQ23HJPyuprWKpzqdWk+Aq4mOztKN0j5vctMIXEdxDO4UPu/0/fwPd2okHdfXgfObTzD/DjGQG04OndtxGI7smCg5C1kFlCVAPQjn+mYsjLpMxw6gFNhrJjNMAGXrQNMKa+45m2vFyTUc7aoyo4qFdZZPc+cyBqsOxqsHgNakFeeeCO0jSRqEKtRr6UbG3qNp7ijI8nYf5CldK+3p+XixERJJURERAEREAREQBERAEREAREQBERAEREAREQBERAEREAREQBERAEREAREQC68t6UO7B1tGRsZauAxorz2PtNfWSfLHhwXxHT4sx2jfTEECrwsQAT3sgfeQ/LurVMtOTtcbCK3KbPR1rkdekn+bdHZXKNpsBMgHI3UWBvvxQ/AlenUccY6c/lkueK/0eu4aLnhIQTteC9j6Jo/L+IjVemT6i72xrvU7m3Pt3AgbbJTj/AGp8ry+V9Uj+m+BlYDcSaCbf3epe2vrcs/A/PefTjZlH8zioKUckZAoYEBM3UC1HBsfICWXiP8RUzIMf8sVRcYxKPVshQK5Ozk0T8u0k7DowbpRV33aceJEdCvt2qJtb9efpY0uPV6g6fBix4VzLpwikjd7SuIqSWVqPNzA+btQ2p1+U+3c7Y04+Hd6aLXU10kfWeZcrqceMnDiJJKKxskkn3N36npX5nryvofUzBjW3H7iD+42E/wA8/iRYurQpyq1ZaJ5e341eupOpYfYlt2S9z88Z8PGLFgAXkIWzNX9TEUGP4YD7Skmh806xWZUVvhJZ0X4A56+7+puv2menQ/pjnKgnPV3+7KZ0p7en5eLERE6RUhERAEREAREQBERAEREAREQBERAEREAREQBERAEREAREQBERAEREAREQDrjcqQQSCDYI4IPzBmt8P8UTPiKu1tsb1QUotaEAhl4PbrzxMgJN8O8SOE2BYPWmKN+GX/qCPpOJjsN10cvmWnLPYcGr4Wl5I+yHiug9HIVBJUgOhPXaRxf16j8SHLzL4/jvd6Jy5KoNmYMAPkFAHzMHzIu4H+WxGupKgMfqOOP8zCnVxCik6d3beuedCWm9xU6PSnLkRF6u20H/AJn8CzNUuow6bEAHQijtBXe5cOxDFQR9OpHSVuPzDj3BmwBWW9mTHtVqIrlSCDwZE8V8cbPQo7R03Hc3+AAv4F/WR61OtiZxjONorXNa88cj402QdTqmyMWc7mPU/wDIAdhI06TnO9QSUbIoXSvt6fl4sRESQVEREQBERAEREAREQBERAEREAREQBERAEREAREQBERAEREAREQBERAP/2Q=="/>
          <p:cNvSpPr>
            <a:spLocks noChangeAspect="1" noChangeArrowheads="1"/>
          </p:cNvSpPr>
          <p:nvPr/>
        </p:nvSpPr>
        <p:spPr bwMode="auto">
          <a:xfrm>
            <a:off x="0" y="-153988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b="1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 txBox="1">
            <a:spLocks noChangeArrowheads="1"/>
          </p:cNvSpPr>
          <p:nvPr/>
        </p:nvSpPr>
        <p:spPr>
          <a:xfrm>
            <a:off x="-3525" y="471821"/>
            <a:ext cx="9147525" cy="1291994"/>
          </a:xfrm>
          <a:prstGeom prst="rect">
            <a:avLst/>
          </a:prstGeom>
        </p:spPr>
        <p:txBody>
          <a:bodyPr anchor="ctr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9pPr>
            <a:extLst/>
          </a:lstStyle>
          <a:p>
            <a:pPr>
              <a:defRPr/>
            </a:pPr>
            <a:r>
              <a:rPr lang="ru-RU" sz="2900" b="0" dirty="0">
                <a:solidFill>
                  <a:schemeClr val="accent6"/>
                </a:solidFill>
                <a:effectLst/>
              </a:rPr>
              <a:t>Результаты исследований метрологических </a:t>
            </a:r>
            <a:r>
              <a:rPr lang="ru-RU" sz="2900" b="0" dirty="0" smtClean="0">
                <a:solidFill>
                  <a:schemeClr val="accent6"/>
                </a:solidFill>
                <a:effectLst/>
              </a:rPr>
              <a:t>характеристик </a:t>
            </a:r>
            <a:r>
              <a:rPr lang="ru-RU" sz="2900" b="0" dirty="0">
                <a:solidFill>
                  <a:schemeClr val="accent6"/>
                </a:solidFill>
                <a:effectLst/>
              </a:rPr>
              <a:t>УСВГ</a:t>
            </a:r>
            <a:endParaRPr lang="ru-RU" sz="2900" b="0" dirty="0" smtClean="0">
              <a:solidFill>
                <a:schemeClr val="accent6"/>
              </a:solidFill>
              <a:effectLst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2655898"/>
              </p:ext>
            </p:extLst>
          </p:nvPr>
        </p:nvGraphicFramePr>
        <p:xfrm>
          <a:off x="0" y="1853825"/>
          <a:ext cx="9072499" cy="444932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{72833802-FEF1-4C79-8D5D-14CF1EAF98D9}</a:tableStyleId>
              </a:tblPr>
              <a:tblGrid>
                <a:gridCol w="3581890"/>
                <a:gridCol w="1755195"/>
                <a:gridCol w="2115235"/>
                <a:gridCol w="1620179"/>
              </a:tblGrid>
              <a:tr h="6724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Исследуемый газ/смесь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Опорное значение низшей </a:t>
                      </a:r>
                      <a:r>
                        <a:rPr lang="ru-RU" sz="1400" dirty="0" err="1">
                          <a:solidFill>
                            <a:schemeClr val="tx1"/>
                          </a:solidFill>
                          <a:effectLst/>
                        </a:rPr>
                        <a:t>ОТС</a:t>
                      </a:r>
                      <a:r>
                        <a:rPr lang="ru-RU" sz="1400" baseline="30000" dirty="0">
                          <a:solidFill>
                            <a:schemeClr val="tx1"/>
                          </a:solidFill>
                          <a:effectLst/>
                        </a:rPr>
                        <a:t>*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МДж/м</a:t>
                      </a:r>
                      <a:r>
                        <a:rPr lang="ru-RU" sz="1400" baseline="300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Измеренное значение низшей </a:t>
                      </a:r>
                      <a:r>
                        <a:rPr lang="ru-RU" sz="1400" dirty="0" err="1">
                          <a:solidFill>
                            <a:schemeClr val="tx1"/>
                          </a:solidFill>
                          <a:effectLst/>
                        </a:rPr>
                        <a:t>ОТС</a:t>
                      </a:r>
                      <a:r>
                        <a:rPr lang="ru-RU" sz="1400" baseline="30000" dirty="0">
                          <a:solidFill>
                            <a:schemeClr val="tx1"/>
                          </a:solidFill>
                          <a:effectLst/>
                        </a:rPr>
                        <a:t>**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МДж/м</a:t>
                      </a:r>
                      <a:r>
                        <a:rPr lang="ru-RU" sz="1400" baseline="300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5602" marR="45602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20081"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2"/>
                          </a:solidFill>
                          <a:effectLst/>
                        </a:rPr>
                        <a:t>2 Высококалорийные газовые смеси (диапазон </a:t>
                      </a:r>
                      <a:r>
                        <a:rPr lang="ru-RU" sz="1800" dirty="0" err="1">
                          <a:solidFill>
                            <a:schemeClr val="bg2"/>
                          </a:solidFill>
                          <a:effectLst/>
                        </a:rPr>
                        <a:t>ПНГ</a:t>
                      </a:r>
                      <a:r>
                        <a:rPr lang="ru-RU" sz="1800" dirty="0">
                          <a:solidFill>
                            <a:schemeClr val="bg2"/>
                          </a:solidFill>
                          <a:effectLst/>
                        </a:rPr>
                        <a:t>):</a:t>
                      </a:r>
                      <a:endParaRPr lang="ru-RU" sz="1600" dirty="0">
                        <a:solidFill>
                          <a:schemeClr val="bg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174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2.1 </a:t>
                      </a:r>
                      <a:r>
                        <a:rPr lang="ru-RU" sz="1400" dirty="0">
                          <a:solidFill>
                            <a:schemeClr val="accent1"/>
                          </a:solidFill>
                          <a:effectLst/>
                        </a:rPr>
                        <a:t>Имитатор </a:t>
                      </a:r>
                      <a:r>
                        <a:rPr lang="ru-RU" sz="1400" dirty="0" err="1">
                          <a:solidFill>
                            <a:schemeClr val="accent1"/>
                          </a:solidFill>
                          <a:effectLst/>
                        </a:rPr>
                        <a:t>ПНГ</a:t>
                      </a:r>
                      <a:r>
                        <a:rPr lang="ru-RU" sz="1400" dirty="0">
                          <a:solidFill>
                            <a:schemeClr val="accent1"/>
                          </a:solidFill>
                          <a:effectLst/>
                        </a:rPr>
                        <a:t> </a:t>
                      </a:r>
                      <a:endParaRPr lang="ru-RU" sz="1200" dirty="0">
                        <a:solidFill>
                          <a:schemeClr val="accent1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(метан – 25,55, этан – 54,57, пропан – 10,13, н–бутан – 3,96 мол. %)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59,28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59,34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0,10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</a:tr>
              <a:tr h="4407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2.2 </a:t>
                      </a:r>
                      <a:r>
                        <a:rPr lang="ru-RU" sz="1400" dirty="0">
                          <a:solidFill>
                            <a:schemeClr val="accent1"/>
                          </a:solidFill>
                          <a:effectLst/>
                        </a:rPr>
                        <a:t>Имитатор </a:t>
                      </a:r>
                      <a:r>
                        <a:rPr lang="ru-RU" sz="1400" dirty="0" err="1">
                          <a:solidFill>
                            <a:schemeClr val="accent1"/>
                          </a:solidFill>
                          <a:effectLst/>
                        </a:rPr>
                        <a:t>ПНГ</a:t>
                      </a:r>
                      <a:r>
                        <a:rPr lang="ru-RU" sz="1400" dirty="0">
                          <a:solidFill>
                            <a:schemeClr val="accent1"/>
                          </a:solidFill>
                          <a:effectLst/>
                        </a:rPr>
                        <a:t> </a:t>
                      </a:r>
                      <a:endParaRPr lang="ru-RU" sz="1200" dirty="0">
                        <a:solidFill>
                          <a:schemeClr val="accent1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(метан – 46,37, этан – 40,35, пропан – 10,13, н–бутан – 2,55, н–пентан – 0,6 мол. %)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51,97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51,91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-0,12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</a:tr>
              <a:tr h="6124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2.3 </a:t>
                      </a:r>
                      <a:r>
                        <a:rPr lang="ru-RU" sz="1400" dirty="0">
                          <a:solidFill>
                            <a:schemeClr val="accent1"/>
                          </a:solidFill>
                          <a:effectLst/>
                        </a:rPr>
                        <a:t>Имитатор </a:t>
                      </a:r>
                      <a:r>
                        <a:rPr lang="ru-RU" sz="1400" dirty="0" err="1">
                          <a:solidFill>
                            <a:schemeClr val="accent1"/>
                          </a:solidFill>
                          <a:effectLst/>
                        </a:rPr>
                        <a:t>ПНГ</a:t>
                      </a:r>
                      <a:r>
                        <a:rPr lang="ru-RU" sz="1400" dirty="0">
                          <a:solidFill>
                            <a:schemeClr val="accent1"/>
                          </a:solidFill>
                          <a:effectLst/>
                        </a:rPr>
                        <a:t> </a:t>
                      </a:r>
                      <a:endParaRPr lang="ru-RU" sz="1200" dirty="0">
                        <a:solidFill>
                          <a:schemeClr val="accent1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(метан – 1,57, этан – 75,00, пропан – 18,72, бутан – 4,69 мол. %)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66,82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66,84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0,02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</a:tr>
              <a:tr h="7565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2.4 </a:t>
                      </a:r>
                      <a:r>
                        <a:rPr lang="ru-RU" sz="1400" dirty="0">
                          <a:solidFill>
                            <a:schemeClr val="accent1"/>
                          </a:solidFill>
                          <a:effectLst/>
                        </a:rPr>
                        <a:t>Имитатор </a:t>
                      </a:r>
                      <a:r>
                        <a:rPr lang="ru-RU" sz="1400" dirty="0" err="1">
                          <a:solidFill>
                            <a:schemeClr val="accent1"/>
                          </a:solidFill>
                          <a:effectLst/>
                        </a:rPr>
                        <a:t>ПНГ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endParaRPr lang="ru-RU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(метан – 11,43, этан – 55,0, пропан – 20,0, бутан – 8,0, пентан  – 4,05, </a:t>
                      </a:r>
                      <a:r>
                        <a:rPr lang="ru-RU" sz="1200" dirty="0" err="1">
                          <a:effectLst/>
                        </a:rPr>
                        <a:t>гексан</a:t>
                      </a:r>
                      <a:r>
                        <a:rPr lang="ru-RU" sz="1200" dirty="0">
                          <a:effectLst/>
                        </a:rPr>
                        <a:t> – 1,5, азот – 0,01, углекислый газ – 0,01 мол. %)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71,03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70,98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-0,08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</a:tr>
              <a:tr h="588404">
                <a:tc grid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* – результаты расчета объемной теплоты сгорания газов, полученные по методике, изложенной в ГОСТ 31369–2008 (ISO 6976:1995);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** – среднее арифметическое значение, полученное путем обработки массива результатов единичных измерений в конкретной серии.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602" marR="45602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2753276"/>
              </p:ext>
            </p:extLst>
          </p:nvPr>
        </p:nvGraphicFramePr>
        <p:xfrm>
          <a:off x="3761910" y="2258870"/>
          <a:ext cx="295275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33" name="Формула" r:id="rId3" imgW="291973" imgH="241195" progId="Equation.3">
                  <p:embed/>
                </p:oleObj>
              </mc:Choice>
              <mc:Fallback>
                <p:oleObj name="Формула" r:id="rId3" imgW="291973" imgH="241195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1910" y="2258870"/>
                        <a:ext cx="295275" cy="238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6421824"/>
              </p:ext>
            </p:extLst>
          </p:nvPr>
        </p:nvGraphicFramePr>
        <p:xfrm>
          <a:off x="5652120" y="2258870"/>
          <a:ext cx="333375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34" name="Формула" r:id="rId5" imgW="330057" imgH="241195" progId="Equation.3">
                  <p:embed/>
                </p:oleObj>
              </mc:Choice>
              <mc:Fallback>
                <p:oleObj name="Формула" r:id="rId5" imgW="330057" imgH="241195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2120" y="2258870"/>
                        <a:ext cx="333375" cy="238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1351536"/>
              </p:ext>
            </p:extLst>
          </p:nvPr>
        </p:nvGraphicFramePr>
        <p:xfrm>
          <a:off x="7542330" y="1943835"/>
          <a:ext cx="147637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35" name="Формула" r:id="rId7" imgW="1536700" imgH="508000" progId="Equation.3">
                  <p:embed/>
                </p:oleObj>
              </mc:Choice>
              <mc:Fallback>
                <p:oleObj name="Формула" r:id="rId7" imgW="1536700" imgH="508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2330" y="1943835"/>
                        <a:ext cx="1476375" cy="504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77788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 descr="C:\Documents and Settings\Прудаев\Мои документы\Конференции_Семинары\Презентации_все\42_\pics\SSA4293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79" r="22485"/>
          <a:stretch/>
        </p:blipFill>
        <p:spPr bwMode="auto">
          <a:xfrm>
            <a:off x="6012700" y="1943835"/>
            <a:ext cx="3131300" cy="4168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1530" y="548680"/>
            <a:ext cx="8685965" cy="129614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b="1" dirty="0">
                <a:solidFill>
                  <a:schemeClr val="bg2"/>
                </a:solidFill>
                <a:latin typeface="+mj-lt"/>
              </a:rPr>
              <a:t>В </a:t>
            </a:r>
            <a:r>
              <a:rPr lang="ru-RU" sz="2800" b="1" dirty="0" smtClean="0">
                <a:solidFill>
                  <a:schemeClr val="bg2"/>
                </a:solidFill>
                <a:latin typeface="+mj-lt"/>
              </a:rPr>
              <a:t>2017 г. </a:t>
            </a:r>
            <a:r>
              <a:rPr lang="ru-RU" sz="2800" b="1" dirty="0">
                <a:solidFill>
                  <a:schemeClr val="bg2"/>
                </a:solidFill>
                <a:latin typeface="+mj-lt"/>
              </a:rPr>
              <a:t>запланировано: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-10649" y="1107965"/>
            <a:ext cx="90017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§"/>
            </a:pPr>
            <a:r>
              <a:rPr lang="ru-RU" sz="1600" b="1" dirty="0" smtClean="0">
                <a:latin typeface="+mn-lt"/>
              </a:rPr>
              <a:t>Продолжение исследование </a:t>
            </a:r>
            <a:r>
              <a:rPr lang="ru-RU" sz="1600" b="1" dirty="0">
                <a:solidFill>
                  <a:schemeClr val="accent1"/>
                </a:solidFill>
                <a:latin typeface="+mn-lt"/>
              </a:rPr>
              <a:t>метрологических характеристик </a:t>
            </a:r>
            <a:r>
              <a:rPr lang="ru-RU" sz="1600" b="1" dirty="0">
                <a:latin typeface="+mn-lt"/>
              </a:rPr>
              <a:t>калориметрической </a:t>
            </a:r>
            <a:r>
              <a:rPr lang="ru-RU" sz="1600" b="1" dirty="0" smtClean="0">
                <a:latin typeface="+mn-lt"/>
              </a:rPr>
              <a:t>установки </a:t>
            </a:r>
            <a:r>
              <a:rPr lang="ru-RU" sz="1600" b="1" dirty="0" smtClean="0">
                <a:solidFill>
                  <a:schemeClr val="accent1"/>
                </a:solidFill>
                <a:latin typeface="+mn-lt"/>
              </a:rPr>
              <a:t>УСВГ</a:t>
            </a:r>
            <a:r>
              <a:rPr lang="ru-RU" sz="1600" b="1" dirty="0" smtClean="0">
                <a:latin typeface="+mn-lt"/>
              </a:rPr>
              <a:t> </a:t>
            </a:r>
            <a:r>
              <a:rPr lang="ru-RU" sz="1600" b="1" dirty="0">
                <a:latin typeface="+mn-lt"/>
              </a:rPr>
              <a:t>с использованием смесей-имитаторов попутного нефтяного газа, приготовленных высокоточным гравиметрическим (весовым) методом</a:t>
            </a:r>
            <a:r>
              <a:rPr lang="ru-RU" sz="1600" b="1" dirty="0" smtClean="0">
                <a:latin typeface="+mn-lt"/>
              </a:rPr>
              <a:t>;</a:t>
            </a:r>
            <a:endParaRPr lang="ru-RU" sz="1600" b="1" dirty="0">
              <a:latin typeface="+mn-lt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5607898" y="4689140"/>
            <a:ext cx="1378995" cy="1583196"/>
            <a:chOff x="5940152" y="3725546"/>
            <a:chExt cx="1901750" cy="2376751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8" name="Прямоугольник 7"/>
            <p:cNvSpPr/>
            <p:nvPr/>
          </p:nvSpPr>
          <p:spPr>
            <a:xfrm>
              <a:off x="5940152" y="3725546"/>
              <a:ext cx="1901750" cy="2376751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sysDot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ru-RU" dirty="0"/>
            </a:p>
          </p:txBody>
        </p:sp>
        <p:pic>
          <p:nvPicPr>
            <p:cNvPr id="65538" name="Picture 2" descr="C:\Documents and Settings\Прудаев\Мои документы\Конференции_Семинары\Презентации_все\РАЗНЫЕ рисунки\develop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08" r="9072" b="24475"/>
            <a:stretch/>
          </p:blipFill>
          <p:spPr bwMode="auto">
            <a:xfrm>
              <a:off x="6120352" y="4220568"/>
              <a:ext cx="1541350" cy="1230443"/>
            </a:xfrm>
            <a:prstGeom prst="rect">
              <a:avLst/>
            </a:prstGeom>
            <a:grpFill/>
            <a:extLst/>
          </p:spPr>
        </p:pic>
      </p:grpSp>
      <p:sp>
        <p:nvSpPr>
          <p:cNvPr id="2" name="Прямоугольник 1"/>
          <p:cNvSpPr/>
          <p:nvPr/>
        </p:nvSpPr>
        <p:spPr>
          <a:xfrm>
            <a:off x="-18510" y="1872402"/>
            <a:ext cx="5891099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§"/>
            </a:pPr>
            <a:r>
              <a:rPr lang="ru-RU" sz="1600" b="1" dirty="0" smtClean="0">
                <a:latin typeface="+mn-lt"/>
              </a:rPr>
              <a:t>сборка, пуско-наладка и </a:t>
            </a:r>
            <a:r>
              <a:rPr lang="ru-RU" sz="1600" b="1" dirty="0" smtClean="0">
                <a:solidFill>
                  <a:schemeClr val="accent1"/>
                </a:solidFill>
                <a:latin typeface="+mn-lt"/>
              </a:rPr>
              <a:t>исследования</a:t>
            </a:r>
            <a:r>
              <a:rPr lang="ru-RU" sz="1600" b="1" dirty="0" smtClean="0">
                <a:latin typeface="+mn-lt"/>
              </a:rPr>
              <a:t> установки для </a:t>
            </a:r>
            <a:r>
              <a:rPr lang="ru-RU" sz="1600" b="1" dirty="0">
                <a:latin typeface="+mn-lt"/>
              </a:rPr>
              <a:t>сжигания низкокалорийных </a:t>
            </a:r>
            <a:r>
              <a:rPr lang="ru-RU" sz="1600" b="1" dirty="0" smtClean="0">
                <a:latin typeface="+mn-lt"/>
              </a:rPr>
              <a:t>газов (</a:t>
            </a:r>
            <a:r>
              <a:rPr lang="ru-RU" sz="1600" b="1" dirty="0" smtClean="0">
                <a:solidFill>
                  <a:schemeClr val="accent1"/>
                </a:solidFill>
                <a:latin typeface="+mn-lt"/>
              </a:rPr>
              <a:t>УСНГ</a:t>
            </a:r>
            <a:r>
              <a:rPr lang="ru-RU" sz="1600" b="1" dirty="0" smtClean="0">
                <a:latin typeface="+mn-lt"/>
              </a:rPr>
              <a:t>) </a:t>
            </a:r>
            <a:r>
              <a:rPr lang="ru-RU" sz="1600" b="1" dirty="0">
                <a:latin typeface="+mn-lt"/>
              </a:rPr>
              <a:t>в диапазоне от 3 до 11 МДж/м3: смесей доменного, коксового, генераторного газов;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ru-RU" sz="1600" b="1" dirty="0">
                <a:latin typeface="+mn-lt"/>
              </a:rPr>
              <a:t>разработка и утверждение </a:t>
            </a:r>
            <a:r>
              <a:rPr lang="ru-RU" sz="1600" b="1" dirty="0">
                <a:solidFill>
                  <a:schemeClr val="accent1"/>
                </a:solidFill>
                <a:latin typeface="+mn-lt"/>
              </a:rPr>
              <a:t>рабочих эталонов </a:t>
            </a:r>
            <a:r>
              <a:rPr lang="ru-RU" sz="1600" b="1" dirty="0">
                <a:latin typeface="+mn-lt"/>
              </a:rPr>
              <a:t>(газовых смесей–имитаторов ПНГ и  низкокалорийных газов) для </a:t>
            </a:r>
            <a:r>
              <a:rPr lang="ru-RU" sz="1600" b="1" dirty="0" smtClean="0">
                <a:latin typeface="+mn-lt"/>
              </a:rPr>
              <a:t>метрологического обеспечения газовых </a:t>
            </a:r>
            <a:r>
              <a:rPr lang="ru-RU" sz="1600" b="1" dirty="0">
                <a:latin typeface="+mn-lt"/>
              </a:rPr>
              <a:t>калориметров фирм «UNION </a:t>
            </a:r>
            <a:r>
              <a:rPr lang="ru-RU" sz="1600" b="1" dirty="0" err="1">
                <a:latin typeface="+mn-lt"/>
              </a:rPr>
              <a:t>Apparatebau</a:t>
            </a:r>
            <a:r>
              <a:rPr lang="ru-RU" sz="1600" b="1" dirty="0">
                <a:latin typeface="+mn-lt"/>
              </a:rPr>
              <a:t>», «</a:t>
            </a:r>
            <a:r>
              <a:rPr lang="ru-RU" sz="1600" b="1" dirty="0" err="1">
                <a:latin typeface="+mn-lt"/>
              </a:rPr>
              <a:t>Reineke</a:t>
            </a:r>
            <a:r>
              <a:rPr lang="ru-RU" sz="1600" b="1" dirty="0">
                <a:latin typeface="+mn-lt"/>
              </a:rPr>
              <a:t>», «СOSA </a:t>
            </a:r>
            <a:r>
              <a:rPr lang="ru-RU" sz="1600" b="1" dirty="0" err="1">
                <a:latin typeface="+mn-lt"/>
              </a:rPr>
              <a:t>Xentaur</a:t>
            </a:r>
            <a:r>
              <a:rPr lang="ru-RU" sz="1600" b="1" dirty="0">
                <a:latin typeface="+mn-lt"/>
              </a:rPr>
              <a:t>», «</a:t>
            </a:r>
            <a:r>
              <a:rPr lang="ru-RU" sz="1600" b="1" dirty="0" err="1">
                <a:latin typeface="+mn-lt"/>
              </a:rPr>
              <a:t>Horbe</a:t>
            </a:r>
            <a:r>
              <a:rPr lang="ru-RU" sz="1600" b="1" dirty="0">
                <a:latin typeface="+mn-lt"/>
              </a:rPr>
              <a:t> </a:t>
            </a:r>
            <a:r>
              <a:rPr lang="ru-RU" sz="1600" b="1" dirty="0" err="1">
                <a:latin typeface="+mn-lt"/>
              </a:rPr>
              <a:t>Instruments</a:t>
            </a:r>
            <a:r>
              <a:rPr lang="ru-RU" sz="1600" b="1" dirty="0">
                <a:latin typeface="+mn-lt"/>
              </a:rPr>
              <a:t>», ...;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ru-RU" sz="1600" b="1" dirty="0" smtClean="0">
                <a:solidFill>
                  <a:schemeClr val="accent1"/>
                </a:solidFill>
                <a:latin typeface="+mn-lt"/>
              </a:rPr>
              <a:t>аттестация двух калориметрических </a:t>
            </a:r>
            <a:r>
              <a:rPr lang="ru-RU" sz="1600" b="1" dirty="0" smtClean="0">
                <a:solidFill>
                  <a:schemeClr val="accent1"/>
                </a:solidFill>
                <a:latin typeface="+mn-lt"/>
              </a:rPr>
              <a:t>установок с последующим включением их </a:t>
            </a:r>
            <a:r>
              <a:rPr lang="ru-RU" sz="1600" b="1" dirty="0">
                <a:latin typeface="+mn-lt"/>
              </a:rPr>
              <a:t>в </a:t>
            </a:r>
            <a:r>
              <a:rPr lang="ru-RU" sz="1600" b="1" dirty="0" smtClean="0">
                <a:latin typeface="+mn-lt"/>
              </a:rPr>
              <a:t>состав </a:t>
            </a:r>
            <a:r>
              <a:rPr lang="ru-RU" sz="1600" b="1" dirty="0">
                <a:latin typeface="+mn-lt"/>
              </a:rPr>
              <a:t>Государственного первичного эталона единиц энергии сгорания, удельной энергии сгорания и объемной энергии сгорания </a:t>
            </a:r>
            <a:r>
              <a:rPr lang="ru-RU" sz="1600" b="1" dirty="0" smtClean="0">
                <a:latin typeface="+mn-lt"/>
              </a:rPr>
              <a:t>«</a:t>
            </a:r>
            <a:r>
              <a:rPr lang="ru-RU" sz="1600" b="1" dirty="0">
                <a:latin typeface="+mn-lt"/>
              </a:rPr>
              <a:t>ГЭТ 16−2010» (запланировано на 4-й квартал </a:t>
            </a:r>
            <a:r>
              <a:rPr lang="ru-RU" sz="1600" b="1" dirty="0" smtClean="0">
                <a:latin typeface="+mn-lt"/>
              </a:rPr>
              <a:t>2017)</a:t>
            </a:r>
            <a:endParaRPr lang="ru-RU" sz="16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788244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1530" y="422666"/>
            <a:ext cx="8685965" cy="1296144"/>
          </a:xfrm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ru-RU" sz="2800" b="1" dirty="0" smtClean="0">
                <a:solidFill>
                  <a:schemeClr val="bg2"/>
                </a:solidFill>
                <a:latin typeface="+mj-lt"/>
              </a:rPr>
              <a:t>РАБОТЫ ПО МОДЕРНИЗАЦИИ НАЦИОНАЛЬНЫХ ЭТАЛОНОВ ЕДИНИЦЫ ЭНЕРГИИ СГОРАНИЯ:</a:t>
            </a:r>
            <a:endParaRPr lang="ru-RU" sz="28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-18510" y="2179061"/>
            <a:ext cx="5535615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§"/>
            </a:pPr>
            <a:r>
              <a:rPr lang="ru-RU" sz="2000" b="1" dirty="0">
                <a:latin typeface="+mn-lt"/>
              </a:rPr>
              <a:t>На Украине продолжены работы  по модернизации национального первичного эталона единицы энергии сгорания (</a:t>
            </a:r>
            <a:r>
              <a:rPr lang="ru-RU" sz="2000" b="1" dirty="0" err="1">
                <a:solidFill>
                  <a:schemeClr val="accent1"/>
                </a:solidFill>
                <a:latin typeface="+mn-lt"/>
              </a:rPr>
              <a:t>ДЭТУ</a:t>
            </a:r>
            <a:r>
              <a:rPr lang="ru-RU" sz="2000" b="1" dirty="0">
                <a:solidFill>
                  <a:schemeClr val="accent1"/>
                </a:solidFill>
                <a:latin typeface="+mn-lt"/>
              </a:rPr>
              <a:t> 06-04-97</a:t>
            </a:r>
            <a:r>
              <a:rPr lang="ru-RU" sz="2000" b="1" dirty="0">
                <a:latin typeface="+mn-lt"/>
              </a:rPr>
              <a:t>) на основе бомбового калориметра. К настоящему моменту разработан и изготовлен </a:t>
            </a:r>
            <a:r>
              <a:rPr lang="ru-RU" sz="2000" b="1" dirty="0">
                <a:solidFill>
                  <a:schemeClr val="accent1"/>
                </a:solidFill>
                <a:latin typeface="+mn-lt"/>
              </a:rPr>
              <a:t>стенд электрической градуировки калориметра и многоканальный измеритель </a:t>
            </a:r>
            <a:r>
              <a:rPr lang="ru-RU" sz="2000" b="1" dirty="0" smtClean="0">
                <a:solidFill>
                  <a:schemeClr val="accent1"/>
                </a:solidFill>
                <a:latin typeface="+mn-lt"/>
              </a:rPr>
              <a:t>температур, приобретены весы и комплектующие</a:t>
            </a:r>
            <a:endParaRPr lang="ru-RU" sz="2000" b="1" dirty="0">
              <a:solidFill>
                <a:schemeClr val="accent1"/>
              </a:solidFill>
              <a:latin typeface="+mn-lt"/>
            </a:endParaRPr>
          </a:p>
        </p:txBody>
      </p:sp>
      <p:pic>
        <p:nvPicPr>
          <p:cNvPr id="4" name="Рисунок 3" descr="Вырезка экрана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0"/>
          <a:stretch/>
        </p:blipFill>
        <p:spPr>
          <a:xfrm>
            <a:off x="5787135" y="1729011"/>
            <a:ext cx="3249819" cy="3510390"/>
          </a:xfrm>
          <a:prstGeom prst="rect">
            <a:avLst/>
          </a:prstGeom>
        </p:spPr>
      </p:pic>
      <p:pic>
        <p:nvPicPr>
          <p:cNvPr id="10" name="Picture 8" descr="C:\Documents and Settings\Прудаев\Мои документы\Конференции_Семинары\Презентации_все\42_\pics\24237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7065" y="1419076"/>
            <a:ext cx="2018888" cy="1519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66234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21"/>
          <p:cNvSpPr>
            <a:spLocks noChangeArrowheads="1"/>
          </p:cNvSpPr>
          <p:nvPr/>
        </p:nvSpPr>
        <p:spPr bwMode="auto">
          <a:xfrm>
            <a:off x="-505269" y="1365171"/>
            <a:ext cx="9144000" cy="0"/>
          </a:xfrm>
          <a:prstGeom prst="rect">
            <a:avLst/>
          </a:prstGeom>
          <a:solidFill>
            <a:srgbClr val="99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80850" name="Group 27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2475157"/>
              </p:ext>
            </p:extLst>
          </p:nvPr>
        </p:nvGraphicFramePr>
        <p:xfrm>
          <a:off x="141208" y="3250744"/>
          <a:ext cx="8806734" cy="2749550"/>
        </p:xfrm>
        <a:graphic>
          <a:graphicData uri="http://schemas.openxmlformats.org/drawingml/2006/table">
            <a:tbl>
              <a:tblPr/>
              <a:tblGrid>
                <a:gridCol w="1910512"/>
                <a:gridCol w="1620180"/>
                <a:gridCol w="1710190"/>
                <a:gridCol w="1951915"/>
                <a:gridCol w="1613937"/>
              </a:tblGrid>
              <a:tr h="7731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Страна</a:t>
                      </a:r>
                    </a:p>
                  </a:txBody>
                  <a:tcPr anchor="ctr" horzOverflow="overflow">
                    <a:lnL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Россия, ВНИИМ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t-EE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LNE,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Франция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t-EE" sz="14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PTB,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Германия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t-EE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KRISS,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Корея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1377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Относительная расширенная неопределенность </a:t>
                      </a: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U (k = 2)</a:t>
                      </a:r>
                      <a:endParaRPr kumimoji="0" lang="ru-RU" sz="1400" b="1" i="1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accent5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14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  <a:sym typeface="Symbol" pitchFamily="18" charset="2"/>
                        </a:rPr>
                        <a:t>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10</a:t>
                      </a:r>
                      <a:r>
                        <a:rPr kumimoji="0" lang="ru-RU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  <a:sym typeface="Symbol" pitchFamily="18" charset="2"/>
                        </a:rPr>
                        <a:t>-4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5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  <a:sym typeface="Symbol" pitchFamily="18" charset="2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58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  <a:sym typeface="Symbol" pitchFamily="18" charset="2"/>
                        </a:rPr>
                        <a:t>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10</a:t>
                      </a:r>
                      <a:r>
                        <a:rPr kumimoji="0" lang="ru-RU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  <a:sym typeface="Symbol" pitchFamily="18" charset="2"/>
                        </a:rPr>
                        <a:t>-4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5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  <a:sym typeface="Symbol" pitchFamily="18" charset="2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  <a:sym typeface="Symbol" pitchFamily="18" charset="2"/>
                        </a:rPr>
                        <a:t>5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10</a:t>
                      </a:r>
                      <a:r>
                        <a:rPr kumimoji="0" lang="ru-RU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  <a:sym typeface="Symbol" pitchFamily="18" charset="2"/>
                        </a:rPr>
                        <a:t>-4</a:t>
                      </a:r>
                      <a:endParaRPr lang="ru-RU" sz="2000" dirty="0">
                        <a:solidFill>
                          <a:schemeClr val="accent5"/>
                        </a:solidFill>
                        <a:latin typeface="+mn-lt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36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  <a:sym typeface="Symbol" pitchFamily="18" charset="2"/>
                        </a:rPr>
                        <a:t>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10</a:t>
                      </a:r>
                      <a:r>
                        <a:rPr kumimoji="0" lang="ru-RU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  <a:sym typeface="Symbol" pitchFamily="18" charset="2"/>
                        </a:rPr>
                        <a:t>-4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5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  <a:sym typeface="Symbol" pitchFamily="18" charset="2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6" name="Picture 3" descr="C:\Documents and Settings\Прудаев\Рабочий стол\загруженно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4819" y="3596510"/>
            <a:ext cx="791962" cy="880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" name="Группа 3"/>
          <p:cNvGrpSpPr>
            <a:grpSpLocks/>
          </p:cNvGrpSpPr>
          <p:nvPr/>
        </p:nvGrpSpPr>
        <p:grpSpPr bwMode="auto">
          <a:xfrm>
            <a:off x="161510" y="593685"/>
            <a:ext cx="8786433" cy="2670873"/>
            <a:chOff x="-88871" y="3748512"/>
            <a:chExt cx="8786433" cy="1684221"/>
          </a:xfrm>
        </p:grpSpPr>
        <p:sp>
          <p:nvSpPr>
            <p:cNvPr id="28" name="Rectangle 281"/>
            <p:cNvSpPr>
              <a:spLocks noChangeArrowheads="1"/>
            </p:cNvSpPr>
            <p:nvPr/>
          </p:nvSpPr>
          <p:spPr bwMode="auto">
            <a:xfrm>
              <a:off x="-88871" y="3748512"/>
              <a:ext cx="8786433" cy="1277386"/>
            </a:xfrm>
            <a:prstGeom prst="rect">
              <a:avLst/>
            </a:prstGeom>
            <a:noFill/>
            <a:ln w="31750">
              <a:solidFill>
                <a:schemeClr val="accent6"/>
              </a:solidFill>
              <a:miter lim="800000"/>
              <a:headEnd/>
              <a:tailEnd/>
            </a:ln>
            <a:effectLst>
              <a:outerShdw dist="17961" sx="999" sy="999" algn="ctr" rotWithShape="0">
                <a:schemeClr val="tx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200" b="1" dirty="0" smtClean="0">
                  <a:solidFill>
                    <a:schemeClr val="accent1"/>
                  </a:solidFill>
                  <a:latin typeface="+mj-lt"/>
                  <a:cs typeface="Arial" pitchFamily="34" charset="0"/>
                </a:rPr>
                <a:t>МЕЖДУНАРОДНЫЕ АНАЛОГИ В ОБЛАСТИ ГАЗОВОЙ КАЛОРИМЕТРИИ</a:t>
              </a:r>
              <a:endParaRPr lang="ru-RU" sz="3200" b="1" dirty="0">
                <a:solidFill>
                  <a:schemeClr val="accent1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29" name="Line 317"/>
            <p:cNvSpPr>
              <a:spLocks noChangeShapeType="1"/>
            </p:cNvSpPr>
            <p:nvPr/>
          </p:nvSpPr>
          <p:spPr bwMode="auto">
            <a:xfrm>
              <a:off x="6121819" y="5025898"/>
              <a:ext cx="0" cy="406835"/>
            </a:xfrm>
            <a:prstGeom prst="line">
              <a:avLst/>
            </a:prstGeom>
            <a:noFill/>
            <a:ln w="63500">
              <a:solidFill>
                <a:schemeClr val="accent6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2800">
                <a:solidFill>
                  <a:schemeClr val="accent1"/>
                </a:solidFill>
              </a:endParaRPr>
            </a:p>
          </p:txBody>
        </p:sp>
      </p:grpSp>
      <p:sp>
        <p:nvSpPr>
          <p:cNvPr id="24" name="Line 318"/>
          <p:cNvSpPr>
            <a:spLocks noChangeShapeType="1"/>
          </p:cNvSpPr>
          <p:nvPr/>
        </p:nvSpPr>
        <p:spPr bwMode="auto">
          <a:xfrm>
            <a:off x="8132325" y="2619391"/>
            <a:ext cx="0" cy="645166"/>
          </a:xfrm>
          <a:prstGeom prst="line">
            <a:avLst/>
          </a:prstGeom>
          <a:noFill/>
          <a:ln w="63500">
            <a:solidFill>
              <a:schemeClr val="accent6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2800">
              <a:solidFill>
                <a:schemeClr val="accent2"/>
              </a:solidFill>
            </a:endParaRPr>
          </a:p>
        </p:txBody>
      </p:sp>
      <p:sp>
        <p:nvSpPr>
          <p:cNvPr id="52" name="Line 318"/>
          <p:cNvSpPr>
            <a:spLocks noChangeShapeType="1"/>
          </p:cNvSpPr>
          <p:nvPr/>
        </p:nvSpPr>
        <p:spPr bwMode="auto">
          <a:xfrm>
            <a:off x="4491052" y="2619391"/>
            <a:ext cx="0" cy="645168"/>
          </a:xfrm>
          <a:prstGeom prst="line">
            <a:avLst/>
          </a:prstGeom>
          <a:noFill/>
          <a:ln w="63500">
            <a:solidFill>
              <a:schemeClr val="accent6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2800">
              <a:solidFill>
                <a:schemeClr val="accent2"/>
              </a:solidFill>
            </a:endParaRPr>
          </a:p>
        </p:txBody>
      </p:sp>
      <p:sp>
        <p:nvSpPr>
          <p:cNvPr id="54" name="Line 318"/>
          <p:cNvSpPr>
            <a:spLocks noChangeShapeType="1"/>
          </p:cNvSpPr>
          <p:nvPr/>
        </p:nvSpPr>
        <p:spPr bwMode="auto">
          <a:xfrm>
            <a:off x="2850800" y="2619389"/>
            <a:ext cx="0" cy="645169"/>
          </a:xfrm>
          <a:prstGeom prst="line">
            <a:avLst/>
          </a:prstGeom>
          <a:noFill/>
          <a:ln w="63500">
            <a:solidFill>
              <a:schemeClr val="accent6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2800">
              <a:solidFill>
                <a:schemeClr val="accent2"/>
              </a:solidFill>
            </a:endParaRPr>
          </a:p>
        </p:txBody>
      </p:sp>
      <p:pic>
        <p:nvPicPr>
          <p:cNvPr id="21" name="Picture 32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3"/>
          <a:stretch/>
        </p:blipFill>
        <p:spPr bwMode="auto">
          <a:xfrm>
            <a:off x="3720455" y="3610784"/>
            <a:ext cx="1571625" cy="923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32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03" b="19769"/>
          <a:stretch/>
        </p:blipFill>
        <p:spPr bwMode="auto">
          <a:xfrm>
            <a:off x="5753081" y="3567829"/>
            <a:ext cx="1395154" cy="923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" descr="C:\Documents and Settings\Прудаев\Рабочий стол\m_hb_kriss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7325" y="3528161"/>
            <a:ext cx="1270000" cy="958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4528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0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21"/>
          <p:cNvSpPr>
            <a:spLocks noChangeArrowheads="1"/>
          </p:cNvSpPr>
          <p:nvPr/>
        </p:nvSpPr>
        <p:spPr bwMode="auto">
          <a:xfrm>
            <a:off x="-505269" y="1280817"/>
            <a:ext cx="9144000" cy="0"/>
          </a:xfrm>
          <a:prstGeom prst="rect">
            <a:avLst/>
          </a:prstGeom>
          <a:solidFill>
            <a:srgbClr val="99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80850" name="Group 27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4045226"/>
              </p:ext>
            </p:extLst>
          </p:nvPr>
        </p:nvGraphicFramePr>
        <p:xfrm>
          <a:off x="141210" y="3166390"/>
          <a:ext cx="8856664" cy="2962910"/>
        </p:xfrm>
        <a:graphic>
          <a:graphicData uri="http://schemas.openxmlformats.org/drawingml/2006/table">
            <a:tbl>
              <a:tblPr/>
              <a:tblGrid>
                <a:gridCol w="1853760"/>
                <a:gridCol w="900100"/>
                <a:gridCol w="990110"/>
                <a:gridCol w="855095"/>
                <a:gridCol w="1215135"/>
                <a:gridCol w="990110"/>
                <a:gridCol w="990110"/>
                <a:gridCol w="1062244"/>
              </a:tblGrid>
              <a:tr h="7731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Страна</a:t>
                      </a:r>
                    </a:p>
                  </a:txBody>
                  <a:tcPr anchor="ctr" horzOverflow="overflow">
                    <a:lnL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Россия, ВНИИМ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США,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NIST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Китай,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NIM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Республика Беларусь, </a:t>
                      </a: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БелГИМ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Украина,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ННЦИМ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Турция, </a:t>
                      </a:r>
                      <a:r>
                        <a:rPr lang="en-US" sz="1400" b="1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Tubitak</a:t>
                      </a:r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 UME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Румыния,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BRML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-NIM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1377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Относительная расширенная неопределенность </a:t>
                      </a: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U (k = 2)</a:t>
                      </a:r>
                      <a:endParaRPr kumimoji="0" lang="ru-RU" sz="1400" b="1" i="1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accent5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9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  <a:sym typeface="Symbol" pitchFamily="18" charset="2"/>
                        </a:rPr>
                        <a:t>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10</a:t>
                      </a:r>
                      <a:r>
                        <a:rPr kumimoji="0" lang="ru-RU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  <a:sym typeface="Symbol" pitchFamily="18" charset="2"/>
                        </a:rPr>
                        <a:t>-5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5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  <a:sym typeface="Symbol" pitchFamily="18" charset="2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9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  <a:sym typeface="Symbol" pitchFamily="18" charset="2"/>
                        </a:rPr>
                        <a:t>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10</a:t>
                      </a:r>
                      <a:r>
                        <a:rPr kumimoji="0" lang="ru-RU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  <a:sym typeface="Symbol" pitchFamily="18" charset="2"/>
                        </a:rPr>
                        <a:t>-5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5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  <a:sym typeface="Symbol" pitchFamily="18" charset="2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9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  <a:sym typeface="Symbol" pitchFamily="18" charset="2"/>
                        </a:rPr>
                        <a:t>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10</a:t>
                      </a:r>
                      <a:r>
                        <a:rPr kumimoji="0" lang="ru-RU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  <a:sym typeface="Symbol" pitchFamily="18" charset="2"/>
                        </a:rPr>
                        <a:t>-5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5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  <a:sym typeface="Symbol" pitchFamily="18" charset="2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9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  <a:sym typeface="Symbol" pitchFamily="18" charset="2"/>
                        </a:rPr>
                        <a:t>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10</a:t>
                      </a:r>
                      <a:r>
                        <a:rPr kumimoji="0" lang="ru-RU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  <a:sym typeface="Symbol" pitchFamily="18" charset="2"/>
                        </a:rPr>
                        <a:t>-5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5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13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  <a:sym typeface="Symbol" pitchFamily="18" charset="2"/>
                        </a:rPr>
                        <a:t>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10</a:t>
                      </a:r>
                      <a:r>
                        <a:rPr kumimoji="0" lang="ru-RU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  <a:sym typeface="Symbol" pitchFamily="18" charset="2"/>
                        </a:rPr>
                        <a:t>-5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5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  <a:sym typeface="Symbol" pitchFamily="18" charset="2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2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  <a:sym typeface="Symbol" pitchFamily="18" charset="2"/>
                        </a:rPr>
                        <a:t>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10</a:t>
                      </a:r>
                      <a:r>
                        <a:rPr kumimoji="0" lang="ru-RU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  <a:sym typeface="Symbol" pitchFamily="18" charset="2"/>
                        </a:rPr>
                        <a:t>-3</a:t>
                      </a:r>
                      <a:endParaRPr lang="ru-RU" sz="2000" dirty="0">
                        <a:solidFill>
                          <a:schemeClr val="accent5"/>
                        </a:solidFill>
                        <a:latin typeface="+mn-lt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  <a:sym typeface="Symbol" pitchFamily="18" charset="2"/>
                        </a:rPr>
                        <a:t>1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10</a:t>
                      </a:r>
                      <a:r>
                        <a:rPr kumimoji="0" lang="ru-RU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  <a:sym typeface="Symbol" pitchFamily="18" charset="2"/>
                        </a:rPr>
                        <a:t>-3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5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  <a:sym typeface="Symbol" pitchFamily="18" charset="2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2" name="Группа 1"/>
          <p:cNvGrpSpPr/>
          <p:nvPr/>
        </p:nvGrpSpPr>
        <p:grpSpPr>
          <a:xfrm>
            <a:off x="2039763" y="3734578"/>
            <a:ext cx="6905510" cy="978331"/>
            <a:chOff x="2006715" y="2843935"/>
            <a:chExt cx="6905510" cy="978331"/>
          </a:xfrm>
        </p:grpSpPr>
        <p:pic>
          <p:nvPicPr>
            <p:cNvPr id="6" name="Picture 3" descr="C:\Documents and Settings\Прудаев\Рабочий стол\загруженное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6715" y="2843935"/>
              <a:ext cx="791962" cy="8808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645" name="Picture 5" descr="C:\Documents and Settings\Прудаев\Мои документы\Конференции_Семинары\Презентации_все\42_\pics\nist_logo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0882" y="3068961"/>
              <a:ext cx="926033" cy="3150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2646" name="Picture 6" descr="C:\Documents and Settings\Прудаев\Мои документы\Конференции_Семинары\Презентации_все\42_\pics\logo_new.jp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0777"/>
            <a:stretch/>
          </p:blipFill>
          <p:spPr bwMode="auto">
            <a:xfrm>
              <a:off x="3896925" y="2931203"/>
              <a:ext cx="781788" cy="5905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2647" name="Picture 7" descr="C:\Documents and Settings\Прудаев\Мои документы\Конференции_Семинары\Презентации_все\42_\pics\53224.gif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445" b="16010"/>
            <a:stretch/>
          </p:blipFill>
          <p:spPr bwMode="auto">
            <a:xfrm>
              <a:off x="4797025" y="3036600"/>
              <a:ext cx="1049878" cy="6881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2648" name="Picture 8" descr="C:\Documents and Settings\Прудаев\Мои документы\Конференции_Семинары\Презентации_все\42_\pics\24237.jpe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67155" y="2987164"/>
              <a:ext cx="900913" cy="6782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2649" name="Picture 9" descr="C:\Documents and Settings\Прудаев\Мои документы\Конференции_Семинары\Презентации_все\42_\pics\ume_logo.gif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47275" y="2953046"/>
              <a:ext cx="720080" cy="8692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2650" name="Picture 10" descr="C:\Documents and Settings\Прудаев\Мои документы\Конференции_Семинары\Презентации_все\42_\pics\logo_0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47375" y="3059697"/>
              <a:ext cx="964850" cy="5332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3" name="Группа 3"/>
          <p:cNvGrpSpPr>
            <a:grpSpLocks/>
          </p:cNvGrpSpPr>
          <p:nvPr/>
        </p:nvGrpSpPr>
        <p:grpSpPr bwMode="auto">
          <a:xfrm>
            <a:off x="161510" y="509331"/>
            <a:ext cx="8786433" cy="2670873"/>
            <a:chOff x="-88871" y="3748512"/>
            <a:chExt cx="8786433" cy="1684221"/>
          </a:xfrm>
        </p:grpSpPr>
        <p:sp>
          <p:nvSpPr>
            <p:cNvPr id="28" name="Rectangle 281"/>
            <p:cNvSpPr>
              <a:spLocks noChangeArrowheads="1"/>
            </p:cNvSpPr>
            <p:nvPr/>
          </p:nvSpPr>
          <p:spPr bwMode="auto">
            <a:xfrm>
              <a:off x="-88871" y="3748512"/>
              <a:ext cx="8786433" cy="1277386"/>
            </a:xfrm>
            <a:prstGeom prst="rect">
              <a:avLst/>
            </a:prstGeom>
            <a:noFill/>
            <a:ln w="31750">
              <a:solidFill>
                <a:schemeClr val="accent6"/>
              </a:solidFill>
              <a:miter lim="800000"/>
              <a:headEnd/>
              <a:tailEnd/>
            </a:ln>
            <a:effectLst>
              <a:outerShdw dist="17961" sx="999" sy="999" algn="ctr" rotWithShape="0">
                <a:schemeClr val="tx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200" b="1" dirty="0" smtClean="0">
                  <a:solidFill>
                    <a:schemeClr val="accent1"/>
                  </a:solidFill>
                  <a:latin typeface="+mj-lt"/>
                  <a:cs typeface="Arial" pitchFamily="34" charset="0"/>
                </a:rPr>
                <a:t>МЕЖДУНАРОДНЫЕ АНАЛОГИ В ОБЛАСТИ БОМБОВОЙ КАЛОРИМЕТРИИ</a:t>
              </a:r>
              <a:endParaRPr lang="ru-RU" sz="3200" b="1" dirty="0">
                <a:solidFill>
                  <a:schemeClr val="accent1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29" name="Line 317"/>
            <p:cNvSpPr>
              <a:spLocks noChangeShapeType="1"/>
            </p:cNvSpPr>
            <p:nvPr/>
          </p:nvSpPr>
          <p:spPr bwMode="auto">
            <a:xfrm>
              <a:off x="6200277" y="5025898"/>
              <a:ext cx="0" cy="406835"/>
            </a:xfrm>
            <a:prstGeom prst="line">
              <a:avLst/>
            </a:prstGeom>
            <a:noFill/>
            <a:ln w="63500">
              <a:solidFill>
                <a:schemeClr val="accent6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2800">
                <a:solidFill>
                  <a:schemeClr val="accent1"/>
                </a:solidFill>
              </a:endParaRPr>
            </a:p>
          </p:txBody>
        </p:sp>
        <p:sp>
          <p:nvSpPr>
            <p:cNvPr id="30" name="Line 318"/>
            <p:cNvSpPr>
              <a:spLocks noChangeShapeType="1"/>
            </p:cNvSpPr>
            <p:nvPr/>
          </p:nvSpPr>
          <p:spPr bwMode="auto">
            <a:xfrm flipH="1">
              <a:off x="7189982" y="5025898"/>
              <a:ext cx="2670" cy="406835"/>
            </a:xfrm>
            <a:prstGeom prst="line">
              <a:avLst/>
            </a:prstGeom>
            <a:noFill/>
            <a:ln w="63500">
              <a:solidFill>
                <a:schemeClr val="accent6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2800">
                <a:solidFill>
                  <a:schemeClr val="accent1"/>
                </a:solidFill>
              </a:endParaRPr>
            </a:p>
          </p:txBody>
        </p:sp>
        <p:sp>
          <p:nvSpPr>
            <p:cNvPr id="33" name="Line 321"/>
            <p:cNvSpPr>
              <a:spLocks noChangeShapeType="1"/>
            </p:cNvSpPr>
            <p:nvPr/>
          </p:nvSpPr>
          <p:spPr bwMode="auto">
            <a:xfrm>
              <a:off x="5041699" y="5025898"/>
              <a:ext cx="0" cy="406835"/>
            </a:xfrm>
            <a:prstGeom prst="line">
              <a:avLst/>
            </a:prstGeom>
            <a:noFill/>
            <a:ln w="63500">
              <a:solidFill>
                <a:schemeClr val="accent6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2800">
                <a:solidFill>
                  <a:schemeClr val="accent1"/>
                </a:solidFill>
              </a:endParaRPr>
            </a:p>
          </p:txBody>
        </p:sp>
      </p:grpSp>
      <p:sp>
        <p:nvSpPr>
          <p:cNvPr id="24" name="Line 318"/>
          <p:cNvSpPr>
            <a:spLocks noChangeShapeType="1"/>
          </p:cNvSpPr>
          <p:nvPr/>
        </p:nvSpPr>
        <p:spPr bwMode="auto">
          <a:xfrm>
            <a:off x="8465518" y="2535037"/>
            <a:ext cx="0" cy="645166"/>
          </a:xfrm>
          <a:prstGeom prst="line">
            <a:avLst/>
          </a:prstGeom>
          <a:noFill/>
          <a:ln w="63500">
            <a:solidFill>
              <a:schemeClr val="accent6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2800">
              <a:solidFill>
                <a:schemeClr val="accent2"/>
              </a:solidFill>
            </a:endParaRPr>
          </a:p>
        </p:txBody>
      </p:sp>
      <p:sp>
        <p:nvSpPr>
          <p:cNvPr id="52" name="Line 318"/>
          <p:cNvSpPr>
            <a:spLocks noChangeShapeType="1"/>
          </p:cNvSpPr>
          <p:nvPr/>
        </p:nvSpPr>
        <p:spPr bwMode="auto">
          <a:xfrm>
            <a:off x="4299610" y="2535035"/>
            <a:ext cx="0" cy="645168"/>
          </a:xfrm>
          <a:prstGeom prst="line">
            <a:avLst/>
          </a:prstGeom>
          <a:noFill/>
          <a:ln w="63500">
            <a:solidFill>
              <a:schemeClr val="accent6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2800">
              <a:solidFill>
                <a:schemeClr val="accent2"/>
              </a:solidFill>
            </a:endParaRPr>
          </a:p>
        </p:txBody>
      </p:sp>
      <p:sp>
        <p:nvSpPr>
          <p:cNvPr id="53" name="Line 318"/>
          <p:cNvSpPr>
            <a:spLocks noChangeShapeType="1"/>
          </p:cNvSpPr>
          <p:nvPr/>
        </p:nvSpPr>
        <p:spPr bwMode="auto">
          <a:xfrm>
            <a:off x="3376946" y="2535034"/>
            <a:ext cx="0" cy="645169"/>
          </a:xfrm>
          <a:prstGeom prst="line">
            <a:avLst/>
          </a:prstGeom>
          <a:noFill/>
          <a:ln w="63500">
            <a:solidFill>
              <a:schemeClr val="accent6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2800">
              <a:solidFill>
                <a:schemeClr val="accent2"/>
              </a:solidFill>
            </a:endParaRPr>
          </a:p>
        </p:txBody>
      </p:sp>
      <p:sp>
        <p:nvSpPr>
          <p:cNvPr id="54" name="Line 318"/>
          <p:cNvSpPr>
            <a:spLocks noChangeShapeType="1"/>
          </p:cNvSpPr>
          <p:nvPr/>
        </p:nvSpPr>
        <p:spPr bwMode="auto">
          <a:xfrm>
            <a:off x="2435744" y="2535035"/>
            <a:ext cx="0" cy="645169"/>
          </a:xfrm>
          <a:prstGeom prst="line">
            <a:avLst/>
          </a:prstGeom>
          <a:noFill/>
          <a:ln w="63500">
            <a:solidFill>
              <a:schemeClr val="accent6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280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635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0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1530" y="323655"/>
            <a:ext cx="8685965" cy="1296144"/>
          </a:xfrm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ru-RU" sz="2000" b="1" dirty="0" smtClean="0">
                <a:solidFill>
                  <a:schemeClr val="bg2"/>
                </a:solidFill>
                <a:latin typeface="+mj-lt"/>
              </a:rPr>
              <a:t>МЕТОДИЧЕСКАЯ ПОМОЩЬ КООРДИНАТОРА РАБОТ (ФГУП «ВНИИМ </a:t>
            </a:r>
            <a:r>
              <a:rPr lang="ru-RU" sz="2000" b="1" dirty="0" err="1" smtClean="0">
                <a:solidFill>
                  <a:schemeClr val="bg2"/>
                </a:solidFill>
                <a:latin typeface="+mj-lt"/>
              </a:rPr>
              <a:t>ИМ.Д.И.МЕНДЕЛЕЕВА</a:t>
            </a:r>
            <a:r>
              <a:rPr lang="ru-RU" sz="2000" b="1" dirty="0" smtClean="0">
                <a:solidFill>
                  <a:schemeClr val="bg2"/>
                </a:solidFill>
                <a:latin typeface="+mj-lt"/>
              </a:rPr>
              <a:t>») НАЦИОНАЛЬНЫМ МЕТРОЛОГИЧЕСКИМ ИНСТИТУТАМ:</a:t>
            </a:r>
            <a:endParaRPr lang="ru-RU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69" y="1538790"/>
            <a:ext cx="902722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§"/>
            </a:pPr>
            <a:r>
              <a:rPr lang="ru-RU" b="1" dirty="0" smtClean="0">
                <a:latin typeface="+mn-lt"/>
              </a:rPr>
              <a:t>В апреле 2017 во </a:t>
            </a:r>
            <a:r>
              <a:rPr lang="ru-RU" b="1" dirty="0">
                <a:latin typeface="+mn-lt"/>
              </a:rPr>
              <a:t>ВНИИМ проведен </a:t>
            </a:r>
            <a:r>
              <a:rPr lang="ru-RU" b="1" dirty="0">
                <a:solidFill>
                  <a:schemeClr val="accent1"/>
                </a:solidFill>
                <a:latin typeface="+mn-lt"/>
              </a:rPr>
              <a:t>9-ый научно-практический </a:t>
            </a:r>
            <a:r>
              <a:rPr lang="ru-RU" b="1" dirty="0" smtClean="0">
                <a:solidFill>
                  <a:schemeClr val="accent1"/>
                </a:solidFill>
                <a:latin typeface="+mn-lt"/>
              </a:rPr>
              <a:t>семинар «Проблемы </a:t>
            </a:r>
            <a:r>
              <a:rPr lang="ru-RU" b="1" dirty="0">
                <a:solidFill>
                  <a:schemeClr val="accent1"/>
                </a:solidFill>
                <a:latin typeface="+mn-lt"/>
              </a:rPr>
              <a:t>калориметрии сгорания твердых, жидких и газообразных топлив» </a:t>
            </a:r>
            <a:r>
              <a:rPr lang="ru-RU" b="1" dirty="0">
                <a:latin typeface="+mn-lt"/>
              </a:rPr>
              <a:t>с международным </a:t>
            </a:r>
            <a:r>
              <a:rPr lang="ru-RU" b="1" dirty="0" smtClean="0">
                <a:latin typeface="+mn-lt"/>
              </a:rPr>
              <a:t>участием. </a:t>
            </a:r>
            <a:r>
              <a:rPr lang="ru-RU" b="1" dirty="0">
                <a:latin typeface="+mn-lt"/>
              </a:rPr>
              <a:t>В программе семинара </a:t>
            </a:r>
            <a:r>
              <a:rPr lang="ru-RU" b="1" dirty="0" smtClean="0">
                <a:latin typeface="+mn-lt"/>
              </a:rPr>
              <a:t>были </a:t>
            </a:r>
            <a:r>
              <a:rPr lang="ru-RU" b="1" dirty="0" smtClean="0">
                <a:latin typeface="+mn-lt"/>
              </a:rPr>
              <a:t>заслушаны </a:t>
            </a:r>
            <a:r>
              <a:rPr lang="ru-RU" b="1" dirty="0" smtClean="0">
                <a:latin typeface="+mn-lt"/>
              </a:rPr>
              <a:t>следующие </a:t>
            </a:r>
            <a:r>
              <a:rPr lang="ru-RU" b="1" dirty="0">
                <a:latin typeface="+mn-lt"/>
              </a:rPr>
              <a:t>доклады общего профиля: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1200" b="1" dirty="0" smtClean="0">
                <a:latin typeface="+mn-lt"/>
              </a:rPr>
              <a:t>О </a:t>
            </a:r>
            <a:r>
              <a:rPr lang="ru-RU" sz="1200" b="1" dirty="0">
                <a:latin typeface="+mn-lt"/>
              </a:rPr>
              <a:t>требованиях Федеральной службы по аккредитации (</a:t>
            </a:r>
            <a:r>
              <a:rPr lang="ru-RU" sz="1200" b="1" dirty="0" err="1">
                <a:latin typeface="+mn-lt"/>
              </a:rPr>
              <a:t>Росаккредитация</a:t>
            </a:r>
            <a:r>
              <a:rPr lang="ru-RU" sz="1200" b="1" dirty="0">
                <a:latin typeface="+mn-lt"/>
              </a:rPr>
              <a:t>) к компетентности </a:t>
            </a:r>
            <a:r>
              <a:rPr lang="ru-RU" sz="1200" b="1" dirty="0" smtClean="0">
                <a:latin typeface="+mn-lt"/>
              </a:rPr>
              <a:t>аккредитованных </a:t>
            </a:r>
            <a:r>
              <a:rPr lang="ru-RU" sz="1200" b="1" dirty="0">
                <a:latin typeface="+mn-lt"/>
              </a:rPr>
              <a:t>в национальной системе испытательных лабораторий</a:t>
            </a:r>
            <a:r>
              <a:rPr lang="ru-RU" sz="1200" b="1" dirty="0" smtClean="0">
                <a:latin typeface="+mn-lt"/>
              </a:rPr>
              <a:t>.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1200" b="1" dirty="0" smtClean="0">
                <a:latin typeface="+mn-lt"/>
              </a:rPr>
              <a:t>Задачи калибровки и применение ее результатов</a:t>
            </a:r>
            <a:endParaRPr lang="ru-RU" sz="1200" b="1" dirty="0">
              <a:latin typeface="+mn-lt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1200" b="1" dirty="0" smtClean="0">
                <a:latin typeface="+mn-lt"/>
              </a:rPr>
              <a:t>Оценка </a:t>
            </a:r>
            <a:r>
              <a:rPr lang="ru-RU" sz="1200" b="1" dirty="0">
                <a:latin typeface="+mn-lt"/>
              </a:rPr>
              <a:t>соответствия установленным нормам на основе результатов испытаний.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1200" b="1" dirty="0" smtClean="0">
                <a:latin typeface="+mn-lt"/>
              </a:rPr>
              <a:t>Обзор </a:t>
            </a:r>
            <a:r>
              <a:rPr lang="ru-RU" sz="1200" b="1" dirty="0">
                <a:latin typeface="+mn-lt"/>
              </a:rPr>
              <a:t>современных способов подготовки проб и методов измерений компонентного состава углей.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1200" b="1" dirty="0" smtClean="0">
                <a:latin typeface="+mn-lt"/>
              </a:rPr>
              <a:t>Практические </a:t>
            </a:r>
            <a:r>
              <a:rPr lang="ru-RU" sz="1200" b="1" dirty="0">
                <a:latin typeface="+mn-lt"/>
              </a:rPr>
              <a:t>проблемы оценки качества нефти и нефтепродуктов и поверки соответствующих СИ.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1200" b="1" dirty="0" smtClean="0">
                <a:latin typeface="+mn-lt"/>
              </a:rPr>
              <a:t>Метрологическое </a:t>
            </a:r>
            <a:r>
              <a:rPr lang="ru-RU" sz="1200" b="1" dirty="0">
                <a:latin typeface="+mn-lt"/>
              </a:rPr>
              <a:t>обеспечение измерений параметров качества энергоносителей.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1200" b="1" dirty="0" smtClean="0">
                <a:latin typeface="+mn-lt"/>
              </a:rPr>
              <a:t>О </a:t>
            </a:r>
            <a:r>
              <a:rPr lang="ru-RU" sz="1200" b="1" dirty="0">
                <a:latin typeface="+mn-lt"/>
              </a:rPr>
              <a:t>погрешности взвешивания по ГОСТ </a:t>
            </a:r>
            <a:r>
              <a:rPr lang="ru-RU" sz="1200" b="1" dirty="0" err="1">
                <a:latin typeface="+mn-lt"/>
              </a:rPr>
              <a:t>OIML</a:t>
            </a:r>
            <a:r>
              <a:rPr lang="ru-RU" sz="1200" b="1" dirty="0">
                <a:latin typeface="+mn-lt"/>
              </a:rPr>
              <a:t> R 76-1-2011.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1200" b="1" dirty="0" smtClean="0">
                <a:latin typeface="+mn-lt"/>
              </a:rPr>
              <a:t>О </a:t>
            </a:r>
            <a:r>
              <a:rPr lang="ru-RU" sz="1200" b="1" dirty="0">
                <a:latin typeface="+mn-lt"/>
              </a:rPr>
              <a:t>характеристиках и свойствах углей.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1200" b="1" dirty="0" smtClean="0">
                <a:latin typeface="+mn-lt"/>
              </a:rPr>
              <a:t>Опыт </a:t>
            </a:r>
            <a:r>
              <a:rPr lang="ru-RU" sz="1200" b="1" dirty="0">
                <a:latin typeface="+mn-lt"/>
              </a:rPr>
              <a:t>экспресс-анализа элементного состава и зольности углей методом </a:t>
            </a:r>
            <a:r>
              <a:rPr lang="ru-RU" sz="1200" b="1" dirty="0" err="1">
                <a:latin typeface="+mn-lt"/>
              </a:rPr>
              <a:t>РФА</a:t>
            </a:r>
            <a:r>
              <a:rPr lang="ru-RU" sz="1200" b="1" dirty="0">
                <a:latin typeface="+mn-lt"/>
              </a:rPr>
              <a:t> на аппарате Х-Арт М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1200" b="1" dirty="0" smtClean="0">
                <a:latin typeface="+mn-lt"/>
              </a:rPr>
              <a:t>Методическое </a:t>
            </a:r>
            <a:r>
              <a:rPr lang="ru-RU" sz="1200" b="1" dirty="0">
                <a:latin typeface="+mn-lt"/>
              </a:rPr>
              <a:t>и </a:t>
            </a:r>
            <a:r>
              <a:rPr lang="ru-RU" sz="1200" b="1" dirty="0" smtClean="0">
                <a:latin typeface="+mn-lt"/>
              </a:rPr>
              <a:t>приборное оснащение </a:t>
            </a:r>
            <a:r>
              <a:rPr lang="ru-RU" sz="1200" b="1" dirty="0">
                <a:latin typeface="+mn-lt"/>
              </a:rPr>
              <a:t>лабораторий при определении качественных параметров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1200" b="1" dirty="0">
                <a:latin typeface="+mn-lt"/>
              </a:rPr>
              <a:t>энергоносителей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ru-RU" sz="1600" b="1" dirty="0" smtClean="0">
                <a:latin typeface="+mn-lt"/>
              </a:rPr>
              <a:t>По </a:t>
            </a:r>
            <a:r>
              <a:rPr lang="ru-RU" sz="1600" b="1" dirty="0">
                <a:latin typeface="+mn-lt"/>
              </a:rPr>
              <a:t>мере необходимости ВНИИМ оказывает </a:t>
            </a:r>
            <a:r>
              <a:rPr lang="ru-RU" sz="1600" b="1" dirty="0">
                <a:solidFill>
                  <a:schemeClr val="accent1"/>
                </a:solidFill>
                <a:latin typeface="+mn-lt"/>
              </a:rPr>
              <a:t>методическую помощь </a:t>
            </a:r>
            <a:r>
              <a:rPr lang="ru-RU" sz="1600" b="1" dirty="0">
                <a:latin typeface="+mn-lt"/>
              </a:rPr>
              <a:t>заинтересованным специалистам-метрологам Беларуси, Украины, Казахстана по вопросам стандартизации в области калориметрии, модернизации калориметрического оборудования (в том числе, эталонного) и другим вопросам, связанным с калориметрией сжигания </a:t>
            </a:r>
            <a:endParaRPr lang="ru-RU" sz="1600" b="1" dirty="0">
              <a:solidFill>
                <a:schemeClr val="accent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111240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1" y="368660"/>
            <a:ext cx="3131840" cy="4495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12490" y="898772"/>
            <a:ext cx="5781267" cy="187743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800" b="1" cap="all" dirty="0">
                <a:ln w="0"/>
                <a:solidFill>
                  <a:schemeClr val="accent6"/>
                </a:soli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Спасибо за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800" b="1" cap="all" dirty="0">
                <a:ln w="0"/>
                <a:solidFill>
                  <a:schemeClr val="accent6"/>
                </a:soli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внимание</a:t>
            </a:r>
            <a:r>
              <a:rPr lang="en-US" sz="5800" b="1" cap="all" dirty="0">
                <a:ln w="0"/>
                <a:solidFill>
                  <a:schemeClr val="accent6"/>
                </a:soli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!</a:t>
            </a:r>
            <a:endParaRPr lang="ru-RU" sz="5800" b="1" cap="all" dirty="0">
              <a:ln w="0"/>
              <a:solidFill>
                <a:schemeClr val="accent6"/>
              </a:soli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sp>
        <p:nvSpPr>
          <p:cNvPr id="10" name="Rectangle 10"/>
          <p:cNvSpPr txBox="1">
            <a:spLocks noChangeArrowheads="1"/>
          </p:cNvSpPr>
          <p:nvPr/>
        </p:nvSpPr>
        <p:spPr bwMode="auto">
          <a:xfrm>
            <a:off x="145919" y="4509120"/>
            <a:ext cx="8383215" cy="1763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2400" kern="1200"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lnSpc>
                <a:spcPct val="80000"/>
              </a:lnSpc>
              <a:buClr>
                <a:srgbClr val="2DA2BF"/>
              </a:buClr>
              <a:defRPr/>
            </a:pPr>
            <a:r>
              <a:rPr lang="ru-RU" sz="2000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Руководитель </a:t>
            </a:r>
            <a:r>
              <a:rPr lang="ru-RU" sz="2000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лаб.: Корчагина Елена Николаевна</a:t>
            </a:r>
          </a:p>
          <a:p>
            <a:pPr algn="l" eaLnBrk="1" hangingPunct="1">
              <a:lnSpc>
                <a:spcPct val="80000"/>
              </a:lnSpc>
              <a:buClr>
                <a:srgbClr val="2DA2BF"/>
              </a:buClr>
              <a:defRPr/>
            </a:pPr>
            <a:r>
              <a:rPr lang="ru-RU" sz="2000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E-</a:t>
            </a:r>
            <a:r>
              <a:rPr lang="ru-RU" sz="2000" dirty="0" err="1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mail</a:t>
            </a:r>
            <a:r>
              <a:rPr lang="ru-RU" sz="2000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E.N.Korchagina@vniim.ru</a:t>
            </a:r>
          </a:p>
          <a:p>
            <a:pPr algn="l" eaLnBrk="1" hangingPunct="1">
              <a:lnSpc>
                <a:spcPct val="80000"/>
              </a:lnSpc>
              <a:buClr>
                <a:srgbClr val="2DA2BF"/>
              </a:buClr>
              <a:defRPr/>
            </a:pPr>
            <a:r>
              <a:rPr lang="ru-RU" sz="2000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Корчагина Е.Н</a:t>
            </a:r>
            <a:r>
              <a:rPr lang="ru-RU" sz="2000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l" eaLnBrk="1" hangingPunct="1">
              <a:lnSpc>
                <a:spcPct val="80000"/>
              </a:lnSpc>
              <a:buClr>
                <a:srgbClr val="2DA2BF"/>
              </a:buClr>
              <a:defRPr/>
            </a:pPr>
            <a:r>
              <a:rPr lang="ru-RU" sz="2000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Адрес</a:t>
            </a:r>
            <a:r>
              <a:rPr lang="ru-RU" sz="2000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190005, Россия, С-Пб., Московский пр., 19</a:t>
            </a:r>
            <a:br>
              <a:rPr lang="ru-RU" sz="2000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Раб. тел. (812) 323-96-39, факс (812) 713-01-14</a:t>
            </a:r>
            <a:endParaRPr lang="ru-RU" sz="2000" dirty="0" smtClean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5920" y="3464057"/>
            <a:ext cx="606688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Clr>
                <a:srgbClr val="2DA2BF"/>
              </a:buClr>
              <a:defRPr/>
            </a:pPr>
            <a:r>
              <a:rPr lang="ru-RU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Лаборатория калориметрии сжигания и высокочистых органических веществ метрологического назначения</a:t>
            </a:r>
            <a:br>
              <a:rPr lang="ru-RU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ФГУП «ВНИИМ им. </a:t>
            </a:r>
            <a:r>
              <a:rPr lang="ru-RU" dirty="0" err="1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Д.И</a:t>
            </a:r>
            <a:r>
              <a:rPr lang="ru-RU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. Менделеева»</a:t>
            </a:r>
          </a:p>
        </p:txBody>
      </p:sp>
    </p:spTree>
    <p:extLst>
      <p:ext uri="{BB962C8B-B14F-4D97-AF65-F5344CB8AC3E}">
        <p14:creationId xmlns:p14="http://schemas.microsoft.com/office/powerpoint/2010/main" val="1031320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7" name="Group 6"/>
          <p:cNvGrpSpPr>
            <a:grpSpLocks/>
          </p:cNvGrpSpPr>
          <p:nvPr/>
        </p:nvGrpSpPr>
        <p:grpSpPr bwMode="auto">
          <a:xfrm>
            <a:off x="687323" y="601851"/>
            <a:ext cx="2165918" cy="1251499"/>
            <a:chOff x="5935" y="2840"/>
            <a:chExt cx="2076" cy="1319"/>
          </a:xfrm>
        </p:grpSpPr>
        <p:sp>
          <p:nvSpPr>
            <p:cNvPr id="16393" name="Oval 7" descr="Пергамент"/>
            <p:cNvSpPr>
              <a:spLocks noChangeArrowheads="1"/>
            </p:cNvSpPr>
            <p:nvPr/>
          </p:nvSpPr>
          <p:spPr bwMode="auto">
            <a:xfrm>
              <a:off x="6352" y="2840"/>
              <a:ext cx="1135" cy="1130"/>
            </a:xfrm>
            <a:prstGeom prst="ellipse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ru-RU"/>
            </a:p>
          </p:txBody>
        </p:sp>
        <p:sp>
          <p:nvSpPr>
            <p:cNvPr id="16394" name="Oval 8"/>
            <p:cNvSpPr>
              <a:spLocks noChangeArrowheads="1"/>
            </p:cNvSpPr>
            <p:nvPr/>
          </p:nvSpPr>
          <p:spPr bwMode="auto">
            <a:xfrm>
              <a:off x="6557" y="3066"/>
              <a:ext cx="703" cy="711"/>
            </a:xfrm>
            <a:prstGeom prst="ellipse">
              <a:avLst/>
            </a:prstGeom>
            <a:solidFill>
              <a:srgbClr val="FFFFFF"/>
            </a:solidFill>
            <a:ln w="76200">
              <a:pattFill prst="horzBrick">
                <a:fgClr>
                  <a:srgbClr val="000000"/>
                </a:fgClr>
                <a:bgClr>
                  <a:srgbClr val="C0C0C0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ru-RU"/>
            </a:p>
          </p:txBody>
        </p:sp>
        <p:sp>
          <p:nvSpPr>
            <p:cNvPr id="16395" name="AutoShape 9"/>
            <p:cNvSpPr>
              <a:spLocks noChangeArrowheads="1"/>
            </p:cNvSpPr>
            <p:nvPr/>
          </p:nvSpPr>
          <p:spPr bwMode="auto">
            <a:xfrm>
              <a:off x="5935" y="3607"/>
              <a:ext cx="2076" cy="552"/>
            </a:xfrm>
            <a:prstGeom prst="ribbon2">
              <a:avLst>
                <a:gd name="adj1" fmla="val 29343"/>
                <a:gd name="adj2" fmla="val 67333"/>
              </a:avLst>
            </a:prstGeom>
            <a:gradFill rotWithShape="0">
              <a:gsLst>
                <a:gs pos="0">
                  <a:srgbClr val="99CCFF"/>
                </a:gs>
                <a:gs pos="50000">
                  <a:srgbClr val="FFFFFF"/>
                </a:gs>
                <a:gs pos="100000">
                  <a:srgbClr val="99CCFF"/>
                </a:gs>
              </a:gsLst>
              <a:lin ang="0" scaled="1"/>
            </a:gra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ru-RU"/>
            </a:p>
          </p:txBody>
        </p:sp>
        <p:graphicFrame>
          <p:nvGraphicFramePr>
            <p:cNvPr id="16396" name="Object 10"/>
            <p:cNvGraphicFramePr>
              <a:graphicFrameLocks noChangeAspect="1"/>
            </p:cNvGraphicFramePr>
            <p:nvPr/>
          </p:nvGraphicFramePr>
          <p:xfrm>
            <a:off x="6637" y="3179"/>
            <a:ext cx="510" cy="40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7579" name="Точечный рисунок" r:id="rId4" imgW="1028844" imgH="1038370" progId="Paint.Picture">
                    <p:embed/>
                  </p:oleObj>
                </mc:Choice>
                <mc:Fallback>
                  <p:oleObj name="Точечный рисунок" r:id="rId4" imgW="1028844" imgH="1038370" progId="Paint.Picture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637" y="3179"/>
                          <a:ext cx="510" cy="409"/>
                        </a:xfrm>
                        <a:prstGeom prst="rect">
                          <a:avLst/>
                        </a:prstGeom>
                        <a:solidFill>
                          <a:srgbClr val="33CCCC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397" name="WordArt 11"/>
            <p:cNvSpPr>
              <a:spLocks noChangeArrowheads="1" noChangeShapeType="1" noTextEdit="1"/>
            </p:cNvSpPr>
            <p:nvPr/>
          </p:nvSpPr>
          <p:spPr bwMode="auto">
            <a:xfrm>
              <a:off x="6297" y="3745"/>
              <a:ext cx="1325" cy="19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i="1" kern="10">
                  <a:solidFill>
                    <a:srgbClr val="000000"/>
                  </a:solidFill>
                  <a:latin typeface="Times New Roman"/>
                  <a:cs typeface="Times New Roman"/>
                </a:rPr>
                <a:t>калориметрии</a:t>
              </a:r>
            </a:p>
          </p:txBody>
        </p:sp>
        <p:sp>
          <p:nvSpPr>
            <p:cNvPr id="16398" name="WordArt 12"/>
            <p:cNvSpPr>
              <a:spLocks noChangeArrowheads="1" noChangeShapeType="1" noTextEdit="1"/>
            </p:cNvSpPr>
            <p:nvPr/>
          </p:nvSpPr>
          <p:spPr bwMode="auto">
            <a:xfrm>
              <a:off x="6466" y="2953"/>
              <a:ext cx="907" cy="79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ru-RU" sz="3200" kern="10" spc="64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Arial"/>
                  <a:cs typeface="Arial"/>
                </a:rPr>
                <a:t>Л а б о р а т о р и я</a:t>
              </a:r>
            </a:p>
          </p:txBody>
        </p:sp>
        <p:sp>
          <p:nvSpPr>
            <p:cNvPr id="16399" name="Freeform 13"/>
            <p:cNvSpPr>
              <a:spLocks/>
            </p:cNvSpPr>
            <p:nvPr/>
          </p:nvSpPr>
          <p:spPr bwMode="auto">
            <a:xfrm>
              <a:off x="6582" y="3175"/>
              <a:ext cx="107" cy="78"/>
            </a:xfrm>
            <a:custGeom>
              <a:avLst/>
              <a:gdLst>
                <a:gd name="T0" fmla="*/ 0 w 266"/>
                <a:gd name="T1" fmla="*/ 0 h 194"/>
                <a:gd name="T2" fmla="*/ 0 w 266"/>
                <a:gd name="T3" fmla="*/ 0 h 194"/>
                <a:gd name="T4" fmla="*/ 0 w 266"/>
                <a:gd name="T5" fmla="*/ 0 h 194"/>
                <a:gd name="T6" fmla="*/ 0 w 266"/>
                <a:gd name="T7" fmla="*/ 0 h 194"/>
                <a:gd name="T8" fmla="*/ 0 w 266"/>
                <a:gd name="T9" fmla="*/ 0 h 194"/>
                <a:gd name="T10" fmla="*/ 0 w 266"/>
                <a:gd name="T11" fmla="*/ 0 h 194"/>
                <a:gd name="T12" fmla="*/ 0 w 266"/>
                <a:gd name="T13" fmla="*/ 0 h 194"/>
                <a:gd name="T14" fmla="*/ 0 w 266"/>
                <a:gd name="T15" fmla="*/ 0 h 194"/>
                <a:gd name="T16" fmla="*/ 0 w 266"/>
                <a:gd name="T17" fmla="*/ 0 h 194"/>
                <a:gd name="T18" fmla="*/ 0 w 266"/>
                <a:gd name="T19" fmla="*/ 0 h 194"/>
                <a:gd name="T20" fmla="*/ 0 w 266"/>
                <a:gd name="T21" fmla="*/ 0 h 194"/>
                <a:gd name="T22" fmla="*/ 0 w 266"/>
                <a:gd name="T23" fmla="*/ 0 h 194"/>
                <a:gd name="T24" fmla="*/ 0 w 266"/>
                <a:gd name="T25" fmla="*/ 0 h 194"/>
                <a:gd name="T26" fmla="*/ 0 w 266"/>
                <a:gd name="T27" fmla="*/ 0 h 194"/>
                <a:gd name="T28" fmla="*/ 0 w 266"/>
                <a:gd name="T29" fmla="*/ 0 h 194"/>
                <a:gd name="T30" fmla="*/ 0 w 266"/>
                <a:gd name="T31" fmla="*/ 0 h 194"/>
                <a:gd name="T32" fmla="*/ 0 w 266"/>
                <a:gd name="T33" fmla="*/ 0 h 194"/>
                <a:gd name="T34" fmla="*/ 0 w 266"/>
                <a:gd name="T35" fmla="*/ 0 h 194"/>
                <a:gd name="T36" fmla="*/ 0 w 266"/>
                <a:gd name="T37" fmla="*/ 0 h 194"/>
                <a:gd name="T38" fmla="*/ 0 w 266"/>
                <a:gd name="T39" fmla="*/ 0 h 194"/>
                <a:gd name="T40" fmla="*/ 0 w 266"/>
                <a:gd name="T41" fmla="*/ 0 h 194"/>
                <a:gd name="T42" fmla="*/ 0 w 266"/>
                <a:gd name="T43" fmla="*/ 0 h 194"/>
                <a:gd name="T44" fmla="*/ 0 w 266"/>
                <a:gd name="T45" fmla="*/ 0 h 19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66"/>
                <a:gd name="T70" fmla="*/ 0 h 194"/>
                <a:gd name="T71" fmla="*/ 266 w 266"/>
                <a:gd name="T72" fmla="*/ 194 h 19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66" h="194">
                  <a:moveTo>
                    <a:pt x="121" y="49"/>
                  </a:moveTo>
                  <a:cubicBezTo>
                    <a:pt x="147" y="62"/>
                    <a:pt x="176" y="90"/>
                    <a:pt x="205" y="61"/>
                  </a:cubicBezTo>
                  <a:cubicBezTo>
                    <a:pt x="214" y="52"/>
                    <a:pt x="208" y="34"/>
                    <a:pt x="217" y="25"/>
                  </a:cubicBezTo>
                  <a:cubicBezTo>
                    <a:pt x="226" y="16"/>
                    <a:pt x="266" y="13"/>
                    <a:pt x="253" y="13"/>
                  </a:cubicBezTo>
                  <a:cubicBezTo>
                    <a:pt x="237" y="13"/>
                    <a:pt x="221" y="21"/>
                    <a:pt x="205" y="25"/>
                  </a:cubicBezTo>
                  <a:cubicBezTo>
                    <a:pt x="189" y="49"/>
                    <a:pt x="173" y="73"/>
                    <a:pt x="157" y="97"/>
                  </a:cubicBezTo>
                  <a:cubicBezTo>
                    <a:pt x="126" y="144"/>
                    <a:pt x="119" y="138"/>
                    <a:pt x="169" y="121"/>
                  </a:cubicBezTo>
                  <a:cubicBezTo>
                    <a:pt x="170" y="120"/>
                    <a:pt x="215" y="59"/>
                    <a:pt x="205" y="49"/>
                  </a:cubicBezTo>
                  <a:cubicBezTo>
                    <a:pt x="195" y="39"/>
                    <a:pt x="113" y="98"/>
                    <a:pt x="205" y="37"/>
                  </a:cubicBezTo>
                  <a:cubicBezTo>
                    <a:pt x="193" y="33"/>
                    <a:pt x="169" y="38"/>
                    <a:pt x="169" y="25"/>
                  </a:cubicBezTo>
                  <a:cubicBezTo>
                    <a:pt x="169" y="12"/>
                    <a:pt x="214" y="4"/>
                    <a:pt x="205" y="13"/>
                  </a:cubicBezTo>
                  <a:cubicBezTo>
                    <a:pt x="192" y="26"/>
                    <a:pt x="173" y="28"/>
                    <a:pt x="157" y="37"/>
                  </a:cubicBezTo>
                  <a:cubicBezTo>
                    <a:pt x="118" y="59"/>
                    <a:pt x="98" y="84"/>
                    <a:pt x="157" y="25"/>
                  </a:cubicBezTo>
                  <a:cubicBezTo>
                    <a:pt x="145" y="21"/>
                    <a:pt x="121" y="0"/>
                    <a:pt x="121" y="13"/>
                  </a:cubicBezTo>
                  <a:cubicBezTo>
                    <a:pt x="121" y="27"/>
                    <a:pt x="157" y="37"/>
                    <a:pt x="157" y="37"/>
                  </a:cubicBezTo>
                  <a:cubicBezTo>
                    <a:pt x="0" y="194"/>
                    <a:pt x="126" y="80"/>
                    <a:pt x="157" y="49"/>
                  </a:cubicBezTo>
                  <a:cubicBezTo>
                    <a:pt x="153" y="65"/>
                    <a:pt x="151" y="82"/>
                    <a:pt x="145" y="97"/>
                  </a:cubicBezTo>
                  <a:cubicBezTo>
                    <a:pt x="139" y="110"/>
                    <a:pt x="121" y="147"/>
                    <a:pt x="121" y="133"/>
                  </a:cubicBezTo>
                  <a:cubicBezTo>
                    <a:pt x="121" y="115"/>
                    <a:pt x="136" y="101"/>
                    <a:pt x="145" y="85"/>
                  </a:cubicBezTo>
                  <a:cubicBezTo>
                    <a:pt x="152" y="72"/>
                    <a:pt x="169" y="35"/>
                    <a:pt x="169" y="49"/>
                  </a:cubicBezTo>
                  <a:cubicBezTo>
                    <a:pt x="169" y="74"/>
                    <a:pt x="155" y="98"/>
                    <a:pt x="145" y="121"/>
                  </a:cubicBezTo>
                  <a:cubicBezTo>
                    <a:pt x="139" y="134"/>
                    <a:pt x="111" y="167"/>
                    <a:pt x="121" y="157"/>
                  </a:cubicBezTo>
                  <a:cubicBezTo>
                    <a:pt x="154" y="124"/>
                    <a:pt x="183" y="83"/>
                    <a:pt x="217" y="49"/>
                  </a:cubicBezTo>
                </a:path>
              </a:pathLst>
            </a:custGeom>
            <a:noFill/>
            <a:ln w="12700" cap="flat" cmpd="sng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3083778" y="460140"/>
            <a:ext cx="5493667" cy="1570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2"/>
                </a:solidFill>
                <a:latin typeface="+mj-lt"/>
              </a:rPr>
              <a:t>Лаборатория калориметрии и высокочистых органических веществ метрологического назначения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66738" y="4972050"/>
            <a:ext cx="8370887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/>
                </a:solidFill>
                <a:latin typeface="+mn-lt"/>
              </a:rPr>
              <a:t>Государственный первичный эталон единиц энергии сгорания, удельной энергии и объемной энергии сгорания </a:t>
            </a:r>
            <a:r>
              <a:rPr lang="ru-RU" sz="3200" b="1" dirty="0">
                <a:solidFill>
                  <a:schemeClr val="accent1"/>
                </a:solidFill>
                <a:latin typeface="+mn-lt"/>
              </a:rPr>
              <a:t>(ГЭТ 16-2010</a:t>
            </a:r>
            <a:r>
              <a:rPr lang="ru-RU" sz="3200" b="1" dirty="0" smtClean="0">
                <a:solidFill>
                  <a:schemeClr val="accent1"/>
                </a:solidFill>
                <a:latin typeface="+mn-lt"/>
              </a:rPr>
              <a:t>)</a:t>
            </a:r>
            <a:endParaRPr lang="ru-RU" sz="2400" b="1" dirty="0">
              <a:solidFill>
                <a:schemeClr val="accent1"/>
              </a:solidFill>
              <a:latin typeface="+mn-lt"/>
            </a:endParaRPr>
          </a:p>
        </p:txBody>
      </p:sp>
      <p:pic>
        <p:nvPicPr>
          <p:cNvPr id="16390" name="Picture 3" descr="SSA4064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7038" y="2195513"/>
            <a:ext cx="3330575" cy="2508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2" descr="SSA4063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40500" y="2130425"/>
            <a:ext cx="2100263" cy="2657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03263" y="2119313"/>
            <a:ext cx="1992312" cy="26590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125803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Заголовок 1"/>
          <p:cNvSpPr>
            <a:spLocks noGrp="1"/>
          </p:cNvSpPr>
          <p:nvPr>
            <p:ph type="title"/>
          </p:nvPr>
        </p:nvSpPr>
        <p:spPr>
          <a:xfrm>
            <a:off x="416719" y="692150"/>
            <a:ext cx="8512969" cy="10541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tx1"/>
                </a:solidFill>
                <a:latin typeface="+mj-lt"/>
              </a:rPr>
              <a:t>СОВЕРШЕНСТВОВАНИЕ ГОСУДАРСТВЕННОГО ПЕРВИЧНОГО ЭТАЛОНА ЕДИНИЦ ЭНЕРГИИ СГОРАНИЯ (ГЭТ 16-2010)</a:t>
            </a:r>
          </a:p>
        </p:txBody>
      </p:sp>
      <p:sp>
        <p:nvSpPr>
          <p:cNvPr id="51205" name="TextBox 1"/>
          <p:cNvSpPr txBox="1">
            <a:spLocks noChangeArrowheads="1"/>
          </p:cNvSpPr>
          <p:nvPr/>
        </p:nvSpPr>
        <p:spPr bwMode="auto">
          <a:xfrm>
            <a:off x="323850" y="1993900"/>
            <a:ext cx="8640763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ts val="400"/>
              </a:spcBef>
              <a:spcAft>
                <a:spcPts val="400"/>
              </a:spcAft>
              <a:defRPr/>
            </a:pPr>
            <a:r>
              <a:rPr lang="ru-RU" sz="1600" dirty="0" smtClean="0">
                <a:solidFill>
                  <a:prstClr val="black"/>
                </a:solidFill>
                <a:latin typeface="+mn-lt"/>
              </a:rPr>
              <a:t>Федеральный закон № 28-ФЗ </a:t>
            </a:r>
            <a:r>
              <a:rPr lang="ru-RU" sz="1600" dirty="0" smtClean="0">
                <a:solidFill>
                  <a:schemeClr val="accent1"/>
                </a:solidFill>
                <a:latin typeface="+mn-lt"/>
              </a:rPr>
              <a:t>«Об энергосбережении» </a:t>
            </a:r>
            <a:r>
              <a:rPr lang="ru-RU" sz="1600" dirty="0" smtClean="0">
                <a:solidFill>
                  <a:prstClr val="black"/>
                </a:solidFill>
                <a:latin typeface="+mn-lt"/>
              </a:rPr>
              <a:t>(апрель 1996 г.)</a:t>
            </a:r>
          </a:p>
          <a:p>
            <a:pPr algn="ctr">
              <a:spcBef>
                <a:spcPts val="400"/>
              </a:spcBef>
              <a:spcAft>
                <a:spcPts val="400"/>
              </a:spcAft>
              <a:defRPr/>
            </a:pPr>
            <a:r>
              <a:rPr lang="ru-RU" sz="1600" dirty="0" smtClean="0">
                <a:solidFill>
                  <a:schemeClr val="accent1"/>
                </a:solidFill>
                <a:latin typeface="+mn-lt"/>
              </a:rPr>
              <a:t>«Энергетика и энергосбережение» </a:t>
            </a:r>
            <a:r>
              <a:rPr lang="ru-RU" sz="1600" dirty="0" smtClean="0">
                <a:solidFill>
                  <a:prstClr val="black"/>
                </a:solidFill>
                <a:latin typeface="+mn-lt"/>
              </a:rPr>
              <a:t>- приоритетные направления развития науки, технологий и техники в РФ, обозначенные президентом </a:t>
            </a:r>
            <a:r>
              <a:rPr lang="ru-RU" sz="1600" dirty="0" err="1" smtClean="0">
                <a:solidFill>
                  <a:prstClr val="black"/>
                </a:solidFill>
                <a:latin typeface="+mn-lt"/>
              </a:rPr>
              <a:t>В.В.Путиным</a:t>
            </a:r>
            <a:r>
              <a:rPr lang="ru-RU" sz="1600" dirty="0" smtClean="0">
                <a:solidFill>
                  <a:prstClr val="black"/>
                </a:solidFill>
                <a:latin typeface="+mn-lt"/>
              </a:rPr>
              <a:t> 21.05.2006.</a:t>
            </a:r>
          </a:p>
          <a:p>
            <a:pPr algn="ctr">
              <a:spcBef>
                <a:spcPts val="400"/>
              </a:spcBef>
              <a:spcAft>
                <a:spcPts val="400"/>
              </a:spcAft>
              <a:defRPr/>
            </a:pPr>
            <a:r>
              <a:rPr lang="ru-RU" sz="1600" dirty="0" smtClean="0">
                <a:solidFill>
                  <a:prstClr val="black"/>
                </a:solidFill>
                <a:latin typeface="+mn-lt"/>
              </a:rPr>
              <a:t>Указ Президента РФ от 04.06.2008 № 889 </a:t>
            </a:r>
            <a:r>
              <a:rPr lang="ru-RU" sz="1600" dirty="0" smtClean="0">
                <a:solidFill>
                  <a:schemeClr val="accent1"/>
                </a:solidFill>
                <a:latin typeface="+mn-lt"/>
              </a:rPr>
              <a:t>«О некоторых мерах по повышению энергетической и экологической эффективности российской экономики»</a:t>
            </a:r>
          </a:p>
          <a:p>
            <a:pPr algn="ctr">
              <a:spcBef>
                <a:spcPts val="400"/>
              </a:spcBef>
              <a:spcAft>
                <a:spcPts val="400"/>
              </a:spcAft>
              <a:defRPr/>
            </a:pPr>
            <a:r>
              <a:rPr lang="ru-RU" sz="1600" dirty="0" smtClean="0">
                <a:solidFill>
                  <a:prstClr val="black"/>
                </a:solidFill>
                <a:latin typeface="+mn-lt"/>
              </a:rPr>
              <a:t>поручения Правительства РФ от 18 июня 2008 года № ИШ-П9-3772</a:t>
            </a:r>
          </a:p>
        </p:txBody>
      </p:sp>
      <p:sp>
        <p:nvSpPr>
          <p:cNvPr id="51207" name="TextBox 6"/>
          <p:cNvSpPr txBox="1">
            <a:spLocks noChangeArrowheads="1"/>
          </p:cNvSpPr>
          <p:nvPr/>
        </p:nvSpPr>
        <p:spPr bwMode="auto">
          <a:xfrm>
            <a:off x="323850" y="5171281"/>
            <a:ext cx="86407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ts val="400"/>
              </a:spcBef>
              <a:spcAft>
                <a:spcPts val="400"/>
              </a:spcAft>
              <a:defRPr/>
            </a:pPr>
            <a:r>
              <a:rPr lang="ru-RU" sz="1800" b="1" dirty="0">
                <a:solidFill>
                  <a:prstClr val="black"/>
                </a:solidFill>
                <a:latin typeface="+mn-lt"/>
              </a:rPr>
              <a:t>Создание межгосударственной системы  МО измерений энергии сгорания всех видов топлива</a:t>
            </a:r>
            <a:endParaRPr lang="ru-RU" sz="1800" b="1" dirty="0" smtClean="0">
              <a:solidFill>
                <a:prstClr val="black"/>
              </a:solidFill>
              <a:latin typeface="+mn-lt"/>
            </a:endParaRPr>
          </a:p>
        </p:txBody>
      </p:sp>
      <p:sp>
        <p:nvSpPr>
          <p:cNvPr id="3" name="Стрелка вниз 2"/>
          <p:cNvSpPr/>
          <p:nvPr/>
        </p:nvSpPr>
        <p:spPr>
          <a:xfrm>
            <a:off x="3671900" y="3924055"/>
            <a:ext cx="1728787" cy="117013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885113" y="6237288"/>
            <a:ext cx="762000" cy="365125"/>
          </a:xfrm>
        </p:spPr>
        <p:txBody>
          <a:bodyPr/>
          <a:lstStyle/>
          <a:p>
            <a:pPr>
              <a:defRPr/>
            </a:pPr>
            <a:fld id="{B69F2E18-E0C5-4198-B419-7A650526380B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pic>
        <p:nvPicPr>
          <p:cNvPr id="139273" name="Picture 81" descr="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0" y="0"/>
            <a:ext cx="693738" cy="68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47789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Заголовок 1"/>
          <p:cNvSpPr>
            <a:spLocks noGrp="1"/>
          </p:cNvSpPr>
          <p:nvPr>
            <p:ph type="title"/>
          </p:nvPr>
        </p:nvSpPr>
        <p:spPr>
          <a:xfrm>
            <a:off x="416719" y="692150"/>
            <a:ext cx="8512969" cy="10541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tx1"/>
                </a:solidFill>
                <a:latin typeface="+mj-lt"/>
              </a:rPr>
              <a:t>Программа работ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885113" y="6237288"/>
            <a:ext cx="762000" cy="365125"/>
          </a:xfrm>
        </p:spPr>
        <p:txBody>
          <a:bodyPr/>
          <a:lstStyle/>
          <a:p>
            <a:pPr>
              <a:defRPr/>
            </a:pPr>
            <a:fld id="{B69F2E18-E0C5-4198-B419-7A650526380B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pic>
        <p:nvPicPr>
          <p:cNvPr id="139273" name="Picture 81" descr="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0" y="0"/>
            <a:ext cx="693738" cy="68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17046" y="1803588"/>
            <a:ext cx="819091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ru-RU" sz="2000" dirty="0">
                <a:solidFill>
                  <a:schemeClr val="accent1"/>
                </a:solidFill>
                <a:latin typeface="+mn-lt"/>
              </a:rPr>
              <a:t>Разработка межгосударственной поверочной схемы для СИ энергии </a:t>
            </a:r>
            <a:r>
              <a:rPr lang="ru-RU" sz="2000" dirty="0" smtClean="0">
                <a:solidFill>
                  <a:schemeClr val="accent1"/>
                </a:solidFill>
                <a:latin typeface="+mn-lt"/>
              </a:rPr>
              <a:t>сгорания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sz="2000" dirty="0">
                <a:solidFill>
                  <a:schemeClr val="accent3"/>
                </a:solidFill>
                <a:latin typeface="+mn-lt"/>
              </a:rPr>
              <a:t>Разработка межгосударственных стандартных образцов для калориметрии </a:t>
            </a:r>
            <a:r>
              <a:rPr lang="ru-RU" sz="2000" dirty="0" smtClean="0">
                <a:solidFill>
                  <a:schemeClr val="accent3"/>
                </a:solidFill>
                <a:latin typeface="+mn-lt"/>
              </a:rPr>
              <a:t>сжигания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sz="2000" dirty="0">
                <a:solidFill>
                  <a:schemeClr val="accent1"/>
                </a:solidFill>
                <a:latin typeface="+mn-lt"/>
              </a:rPr>
              <a:t>Организация и проведение межгосударственных межлабораторных сравнительных испытаний  на образцах твердых и  жидких </a:t>
            </a:r>
            <a:r>
              <a:rPr lang="ru-RU" sz="2000" dirty="0" smtClean="0">
                <a:solidFill>
                  <a:schemeClr val="accent1"/>
                </a:solidFill>
                <a:latin typeface="+mn-lt"/>
              </a:rPr>
              <a:t>топлив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sz="2000" dirty="0">
                <a:solidFill>
                  <a:schemeClr val="accent3"/>
                </a:solidFill>
                <a:latin typeface="+mn-lt"/>
              </a:rPr>
              <a:t>Работы по модернизации национальных эталонов единицы энергии </a:t>
            </a:r>
            <a:r>
              <a:rPr lang="ru-RU" sz="2000" dirty="0" smtClean="0">
                <a:solidFill>
                  <a:schemeClr val="accent3"/>
                </a:solidFill>
                <a:latin typeface="+mn-lt"/>
              </a:rPr>
              <a:t>сгорания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sz="2000" dirty="0">
                <a:solidFill>
                  <a:schemeClr val="accent1"/>
                </a:solidFill>
                <a:latin typeface="+mn-lt"/>
              </a:rPr>
              <a:t>Методическая помощь координатора работ (ФГУП «ВНИИМ </a:t>
            </a:r>
            <a:r>
              <a:rPr lang="ru-RU" sz="2000" dirty="0" err="1">
                <a:solidFill>
                  <a:schemeClr val="accent1"/>
                </a:solidFill>
                <a:latin typeface="+mn-lt"/>
              </a:rPr>
              <a:t>им.Д.И.Менделеева</a:t>
            </a:r>
            <a:r>
              <a:rPr lang="ru-RU" sz="2000" dirty="0">
                <a:solidFill>
                  <a:schemeClr val="accent1"/>
                </a:solidFill>
                <a:latin typeface="+mn-lt"/>
              </a:rPr>
              <a:t>») национальным метрологическим институтам</a:t>
            </a:r>
          </a:p>
        </p:txBody>
      </p:sp>
    </p:spTree>
    <p:extLst>
      <p:ext uri="{BB962C8B-B14F-4D97-AF65-F5344CB8AC3E}">
        <p14:creationId xmlns:p14="http://schemas.microsoft.com/office/powerpoint/2010/main" val="38294429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4323" y="4655115"/>
            <a:ext cx="3278187" cy="167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7213604"/>
              </p:ext>
            </p:extLst>
          </p:nvPr>
        </p:nvGraphicFramePr>
        <p:xfrm>
          <a:off x="498155" y="4823187"/>
          <a:ext cx="4523895" cy="1081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4779"/>
                <a:gridCol w="904779"/>
                <a:gridCol w="904779"/>
                <a:gridCol w="904779"/>
                <a:gridCol w="904779"/>
              </a:tblGrid>
              <a:tr h="540544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1" marR="91441" marT="45761" marB="45761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41" marR="91441" marT="45761" marB="45761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41" marR="91441" marT="45761" marB="45761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1" marR="91441" marT="45761" marB="45761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41" marR="91441" marT="45761" marB="45761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4054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AM</a:t>
                      </a:r>
                      <a:endParaRPr lang="ru-RU" sz="1800" dirty="0"/>
                    </a:p>
                  </a:txBody>
                  <a:tcPr marL="91441" marR="91441" marT="45761" marB="45761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BY</a:t>
                      </a:r>
                      <a:endParaRPr lang="ru-RU" sz="1800" dirty="0"/>
                    </a:p>
                  </a:txBody>
                  <a:tcPr marL="91441" marR="91441" marT="45761" marB="45761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/>
                        <a:t>KZ</a:t>
                      </a:r>
                      <a:endParaRPr lang="ru-RU" sz="1800" dirty="0"/>
                    </a:p>
                  </a:txBody>
                  <a:tcPr marL="91441" marR="91441" marT="45761" marB="45761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TM</a:t>
                      </a:r>
                      <a:endParaRPr lang="ru-RU" sz="1800" dirty="0"/>
                    </a:p>
                  </a:txBody>
                  <a:tcPr marL="91441" marR="91441" marT="45761" marB="45761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/>
                        <a:t>UZ</a:t>
                      </a:r>
                      <a:endParaRPr lang="ru-RU" sz="1800" dirty="0"/>
                    </a:p>
                  </a:txBody>
                  <a:tcPr marL="91441" marR="91441" marT="45761" marB="45761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6599" name="Text Box 3"/>
          <p:cNvSpPr txBox="1">
            <a:spLocks noChangeArrowheads="1"/>
          </p:cNvSpPr>
          <p:nvPr/>
        </p:nvSpPr>
        <p:spPr bwMode="auto">
          <a:xfrm>
            <a:off x="170225" y="3454786"/>
            <a:ext cx="870528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sz="2400" dirty="0">
                <a:latin typeface="+mn-lt"/>
              </a:rPr>
              <a:t>Проголосовали «ЗА»: Республика Армения, Республика Беларусь, Республика Казахстан, Республика Туркмения, Республика Узбекистан.</a:t>
            </a:r>
          </a:p>
        </p:txBody>
      </p:sp>
      <p:sp>
        <p:nvSpPr>
          <p:cNvPr id="66600" name="AutoShape 22" descr="data:image/jpeg;base64,/9j/4AAQSkZJRgABAQAAAQABAAD/2wCEAAkGBhIQEREUEBIVEBMSEhgQEBAXFxMVEhgRGhIWGBUUExMXGyYqFxokGRMSIDMsIycpMC8sFR8zNTArNSY3MCkBCQoKDgwOGg8PGi8kHyQqNTUsMik1NTIrMDIyNDU0MS4yMiwvLywuKS00MCssMjEsKiwsNDUqLC81KTI1LTMpKv/AABEIAJ8BPgMBIgACEQEDEQH/xAAbAAEAAwEBAQEAAAAAAAAAAAAABAUGAwIHAf/EADkQAAICAQMCBAUCBQEIAwAAAAECABEDBBIhMUEFBhMiMlFhcYEjUgcUQpGhQ2JygrHB0eHwFZKi/8QAGwEBAAIDAQEAAAAAAAAAAAAAAAQGAgMFBwH/xAA2EQACAQIDBAgFAwQDAAAAAAAAAQIDEQQhMRJRwfAGEzNBYXKBsSIycaHRUuHxBTRCkSNiov/aAAwDAQACEQMRAD8AxkRE2FSO2FQTyaFE316AmgLHXp+ZJbw4qLchR1IPxji1BS+rDkfS7qRsIFjcSo7kcn8fWXfgmlTU53yai10+FN+RqdkX+nEjlOQpY81RoMeOo5k1N1LReXPPOfsGEnsYSnJ/oj7IooIm+w6zR+H5ycmIIzKu/FiLs+IEBg+m1VncrrVglT7jz2lPqvNZd8j+k/oPmVtxZnzKy/Co1BFg7bFXe01feZu/+KuzXU/qMKalOSyilffm7aLP+MjMyWnhxYWhDCuB0cnqyhf3AAn6j71LzIMGqyD09rlVZlR/UGR6UsfUykUoWj/U3Tg9JVapRhyY8mIWjLf9Wwt0yYwTyV+/zkPr5ytGzjK3fp9OfHdlMp1o1L7L018PB7iBlUA+02CAelH7EWZwnfPW47SWB5s/Fz2P1nCdTD/KUXpX29Py8WIiJIKiIiIAiJ7xYWc0qliBZABJodTx2gHiIiAIiIAiIgCIiAIiIAiIgCIiAIiIAiIgCIiAIiIAiIgCIiAdEUnoL6n8AWf8AzReV/FvTx5cYU5CXXMmMbuWG0BwUIO5ascgck3xM/hJu1JBFsCOCK5sf2lllQo/q4CtFSdorldv6o2X8IvkcEXxwLnIxMndxTtfT67vX8nsGEipYSkn+iPsjvr/AA7IuZci4zqUNORRfHdm8RbGFuqI9u37Ccm8UQv6gd19pUYB8IUuW9FT09Dmq68/CesaPx7Y+5kXgAJtHGMD9iMa55vkHnrJuLx/TnKmR8bHIub1GzbMbWnUKcJcAmxVlro31HP2nVqfJKHcs1zzu3w1g61KopRm5Rzve7du5Ju+Sdu67I/hvh2TPqN64xpcbMffTLp0tTWM5HDBQ1hfdY9/Qg1LHzfkRcGJGQ4szZDk9IqVK4R6gD5LJDO5fqpIpPwPXjPn05cwfFhU8MuU5FoZkYUEzYUaiqgkC2Y/USry5n1GRc2oKBFQBcfRVwqD6aqhN+nfA5JN97uZ1nFfFPPcbMJhXSs9lLfaybfjb8LgUzKR1FcAj7HoZynfOSTbEkt7rPUg9CZwkuhnEqvSvt6fl4sRESQVE/VHPy+s0Pi3kbUabTrnYeorsabFeRBi2grlZwOA27iwOkzytRB+XPIBH5B6zQeL+L67Pp61PqFMWSy7ApzkUbUK8AisbEccWexE+G2CjsvaTv3Hfy75Az63Bkyr+kFK+mz2Mbp7vUIIBNrSnpzZmdTMcb7sTkFGvHkW1bg8MO6yV4b47n0yZVwZDi9UoXdSVf2FiAGHQW3P2H5hZcpZizGyxLMfmSbJgScNlbOvefTvBNJpvHtO4zKuHXYgN2dAAXB+HIyig4NUR2PQixPnvjfguXR5nw5hTL3Hwsp6Op7g/wDjqJb/AMOfEjg8R09HjK3oOPmHFD/97D+J9D/i34CubSeuB+ppyCT3OJiAw/BKt+D8580Jmwq9Hb/yWvifFoiJkc4REQBERAEREAREQBERAEREAREQBERAEREAREQBERAJGmzlDuU0QCAR1Fgix/eTtXmXE1KLyL/qn4t5FsSObYHpzQs9TzK/DlKkEcEdD8j8x9Z+4tltvLDgFQBdtuFhjYoVuN89BxzY5k6W3Uu/5/b8nrdGvGhg6U5Jv4YrLN6I8qhPABagWIAJ9oFk8dgAT+JaJ5ecgHenOH1693w1ddOs9ZtfhR0OD9ME5EylFYfotQA9467d3Sdhiaxj59XbSpvyen6N/P8AdV/jr7pErV5OMXG8W73uufr6o2Rq1nVmpWUVbZ3vLvz0vl3FGyEVuUrYDCwRanoRfUSw0mZcrBXX3t7fUB91gewgfuvaLJojrzzO2PW4mdvWO8IEx4d6saxqfcPaL6XV89L5lbqDjv8ATLcs1qQAoG72bTdnj5gV9ZIklVbik1ZZP685rwMKOLqKEVXj8TbXw6a5d+jGp1DO1sSxoAsbs1xZuRp3zZSxtuSep+f1PzM4Sbh1aNio9K+3p+XixPSISQALJNAfWeYkkqJq/FfIOXTaRNTlYYwUG/EQWyDKXIVRt42ldpsnjkcmd9R59DeHjSjAv6ZRcZyfr3jCsGb3AbXDbaoUAxAqpnX8fznCmEZGXEiHGMQJCFWdnO9bpjbd/kPlNYmq8N/+MyKwvU7cQzthX02J3kpXqCiBShyo5NH5GYkyDTb6t2yzuYOJ+z8mRDLvyVpzk8Q0YXqM6P8AhDvP+FM+5ebwP5DWbun8tl/v6bV/mphP4QeVyC2syChRx6cHvfx5B9ONo+7S+/iv40MGhbED79SfTUd9gIOQ/aqX/jEwep2cNHqsPKUu8+IGfkRMzjCIiAIiIAiIgCIiAIiIAiIgCIiAIiIAiIgCIiAIiIB2wgEjcdo7mrr5Gu4udfdhZ1NXwrClbjcG9pIO3oORRr7zzpMYZqY7RTHdyapSQaHXkCWOVPUALptBU/r9FAWgpCdgb6VZJFfKcqrV2Knhz++WumR67h6NOtg6UKiutmPsj2/iq58iF2OL0/UyqzE5Laty4wOKFoAPvJKeHsUC0m1sX8zt3ZL7Grr4enHz5u6rOzsNbkqvUeq21uatvy69JpqYb4YxpZWNsMNOFWc1PKVstzSsWS+KLhYsrHKcyI77ScZRw1lLO7d0Fnvfzle+R8zqoA5dti0oNu10XoFuT3/xI9S1wp6alkTfSX63JX3AhrXuAL4q7FnjiZz2aTcoLN5eGWS51MKOCjTjHrHtSTbTe9lbmUA0p3D93Sz3IHy+84SVq8YVhtbcCoO7kWT14PSRZPw7vG5Tulfb0/LxYiIkkqInvFiLEKosk0B3J+QniIBd6byTr8hpdJmH+8hQf3ehNv5X/hAQy5NewIHI06G7+mR/l9F/vMJ4Z5s1mmAGHUZEUdEvcg+yNYH4El6n+IXiOQU2qcD/AGRjQ/8A2RQZjmTKU8PHOSbf2PtHj3mbTeHYh6rBaWsWBa3kAUAiDoOKvgCfC/MvmPLr87ZcvH9ONB8KJ2UfPrZPcn8SszZmdizsXY8szElifqT1nifUj5iMVKtlohERPpEEREAREQBERAEREAREQBERAEREAREQBERAEREAREQDthSyBYX5segH27/bvO+t1ZyOSLo0AD8gKBaupq/tddJFEufLowk5hmyJiJx1iZ8bZVL714pVNe3dzXH16TmVYvackrvuPX8LPYwdOX/SPsiy8q+VEyvu1ZIxh/TGFPfmfJRJpEO4IvFkfMfcTvHvKWnQocYfGtsjIcinOXBAsqQVUWGHxHm7IIqS/C9S2jz+JYyu/wBZgiPzj37fUDemeb5bke7p0PSd8TPqcvLq2R6V8je3FgxqaVcGNepcswKMbJS743DRJqd6W1/yW8Uv353HAePxE59c3aGf2bX+3r3btxkNR5dZ2I04Ztu1XR9uN9x2jcquRalmA+99uZXabO2HIN1+xiGW+/wtXyNWLm58weH/AMu3hzYyWyYs4bKrDcMZ3oUOQLWwNRIB2muKFcZfzL4mub0qGLem8ZGx4/T3EvY38DcQBV/+lBNQVKtnJ38cvqjq4DHTxE3G3wq2fpf7aFPnSiaIYdQw4BB56dvt2nCdJznSoZRKx0r7en5eLEREkFREREAREQBERAEREAREQBERAEREAREQBERAEREAREQBERAEREAREQBERAO+BypBXqL7WKo3Y7irv6SVrtCVJZBePhgw5AsdAT1APF/UA88SNpc+w3QPDCiARypHIPUcywysuIgC3yAH2/6duBY2cUB+2ubF10nIrSlGrl/P8cT2LBf21LyR9keNL4ywP6150vdsclgGo0ws9eT9/wCxF34L53GEsMmNzjYKTiTJVuL9xyFdwHPQH/HEyhUjgiq4Msl8tak6c6gYm9IH467UTu/3eOsOjDb6xZPn0PtfDUJq1RZP0J3mXzadTSYEGmwKQ/pJ7d2XaAztXfrX/cyr0GhLlWcfp2SzdBQBJF9rqr6fmQwplnhK5TtbcmQgJX9FpyPZ3sgDbXWyPlPlZ7Mfh9X3895up0oUY7MEV+ocs1t36UKG3oNo7ChI8k6rPva6A4C+0ALxxYA6CRpPw/yFE6V9vT8vFiIiSSoiIiAIiIAiIgCIiAIiIAiIgCIiAIiIAiIgCIiAIiIAiIgCIiAIiIAiIgHbC+0g0Grsel9rHeabyRgzHO+oUBhhRmyZHsgWKsdi3PeZnCm4gEhb7npfaz25ml8k5sy6htOGVBmRkyI9gGhdDsG46n/rORivlls629fT1PXsP/ZU/JHXdZX+xoHx5c5yZMWKgHKpvDHcwILNkoEsrKwYEbeW7iPEtTqcCeoVBBybBp1Gcqcdcrs2Vu73uC1Yq5WeLeDEu6rqGA3EoCQArkqHGQA2AFRVAF1s7CWXhnh+o06MiEMjOMh1JGcp6Q3cl93xDdXC7a68zjxjh18SaeWlrfdfg51ppLb2r+GhW+HeL5GdWfTOBvrIApUAE+z0rFggByT7vhuquRvPOHMcuLUkDblQbMqXyVsWx6BuL4l0M2TKVx5MwC77dkJ5ogoMdsSb9wINXuA+cpPPGXMMuPTFgVxIPTxJZosSdprgtZrj7dpuwsoSq3pqytnbNd1vtcl4Xb63P/1rbv8AvYzGbJuN0BfUDgX3IHa5wnfNj2mrDV1I5F9wD3nCWHD22ciq9K+3p+XixERJBURERAEREAREQBERAEREAREQBERAEREAREQBERAEREAREQBERAEREAREQCRpcO81YHDGyQBwpPJPQcSwzKuUggFXIPu/0vYBZ3dwf3XxQu+srsCFiAvU33oVRuz2FXf0k3UZ3zP6eKyppUQcA0OtHoOL7dATyLnHrpupk9/pzwPYcE7YWk3+iPsiATfX7ywXzDqBgOnGVvSJvZfaiNv256S/0vkU48YyZmTIxIA06OCf+Mr+fl+ZceE+DeHkhM2LEM5xsy4WyMCz7RtQ23HJPyuprWKpzqdWk+Aq4mOztKN0j5vctMIXEdxDO4UPu/0/fwPd2okHdfXgfObTzD/DjGQG04OndtxGI7smCg5C1kFlCVAPQjn+mYsjLpMxw6gFNhrJjNMAGXrQNMKa+45m2vFyTUc7aoyo4qFdZZPc+cyBqsOxqsHgNakFeeeCO0jSRqEKtRr6UbG3qNp7ijI8nYf5CldK+3p+XixERJJURERAEREAREQBERAEREAREQBERAEREAREQBERAEREAREQBERAEREAREQC68t6UO7B1tGRsZauAxorz2PtNfWSfLHhwXxHT4sx2jfTEECrwsQAT3sgfeQ/LurVMtOTtcbCK3KbPR1rkdekn+bdHZXKNpsBMgHI3UWBvvxQ/AlenUccY6c/lkueK/0eu4aLnhIQTteC9j6Jo/L+IjVemT6i72xrvU7m3Pt3AgbbJTj/AGp8ry+V9Uj+m+BlYDcSaCbf3epe2vrcs/A/PefTjZlH8zioKUckZAoYEBM3UC1HBsfICWXiP8RUzIMf8sVRcYxKPVshQK5Ozk0T8u0k7DowbpRV33aceJEdCvt2qJtb9efpY0uPV6g6fBix4VzLpwikjd7SuIqSWVqPNzA+btQ2p1+U+3c7Y04+Hd6aLXU10kfWeZcrqceMnDiJJKKxskkn3N36npX5nryvofUzBjW3H7iD+42E/wA8/iRYurQpyq1ZaJ5e341eupOpYfYlt2S9z88Z8PGLFgAXkIWzNX9TEUGP4YD7Skmh806xWZUVvhJZ0X4A56+7+puv2menQ/pjnKgnPV3+7KZ0p7en5eLERE6RUhERAEREAREQBERAEREAREQBERAEREAREQBERAEREAREQBERAEREAREQDrjcqQQSCDYI4IPzBmt8P8UTPiKu1tsb1QUotaEAhl4PbrzxMgJN8O8SOE2BYPWmKN+GX/qCPpOJjsN10cvmWnLPYcGr4Wl5I+yHiug9HIVBJUgOhPXaRxf16j8SHLzL4/jvd6Jy5KoNmYMAPkFAHzMHzIu4H+WxGupKgMfqOOP8zCnVxCik6d3beuedCWm9xU6PSnLkRF6u20H/AJn8CzNUuow6bEAHQijtBXe5cOxDFQR9OpHSVuPzDj3BmwBWW9mTHtVqIrlSCDwZE8V8cbPQo7R03Hc3+AAv4F/WR61OtiZxjONorXNa88cj402QdTqmyMWc7mPU/wDIAdhI06TnO9QSUbIoXSvt6fl4sRESQVEREQBERAEREAREQBERAEREAREQBERAEREAREQBERAEREAREQBERAP/2Q=="/>
          <p:cNvSpPr>
            <a:spLocks noChangeAspect="1" noChangeArrowheads="1"/>
          </p:cNvSpPr>
          <p:nvPr/>
        </p:nvSpPr>
        <p:spPr bwMode="auto">
          <a:xfrm>
            <a:off x="0" y="-153988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4" name="Группа 3"/>
          <p:cNvGrpSpPr/>
          <p:nvPr/>
        </p:nvGrpSpPr>
        <p:grpSpPr>
          <a:xfrm>
            <a:off x="1466657" y="4872400"/>
            <a:ext cx="3465385" cy="404812"/>
            <a:chOff x="1106615" y="4737385"/>
            <a:chExt cx="3465385" cy="404812"/>
          </a:xfrm>
        </p:grpSpPr>
        <p:pic>
          <p:nvPicPr>
            <p:cNvPr id="66605" name="Picture 6" descr="http://www.coomet.org/images/Cntr_1.gif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6615" y="4740993"/>
              <a:ext cx="765085" cy="394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6606" name="Picture 8" descr="http://www.coomet.org/images/Cntr_5.gif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4241" y="4737385"/>
              <a:ext cx="717559" cy="394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6611" name="Picture 18" descr="http://www.coomet.org/images/Cntr_14.gif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1911" y="4747402"/>
              <a:ext cx="720089" cy="394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6613" name="Picture 24" descr="http://t2.gstatic.com/images?q=tbn:ANd9GcSRylmmey9XJqQY1GW-KUutePpMi2eRpBVvcwtI7GNmul_k2W5z1rlcHqTM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06815" y="4747402"/>
              <a:ext cx="792172" cy="394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6602" name="Text Box 4"/>
          <p:cNvSpPr txBox="1">
            <a:spLocks noChangeArrowheads="1"/>
          </p:cNvSpPr>
          <p:nvPr/>
        </p:nvSpPr>
        <p:spPr bwMode="auto">
          <a:xfrm>
            <a:off x="257175" y="1052513"/>
            <a:ext cx="8567738" cy="2185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sz="2000" dirty="0">
                <a:latin typeface="+mn-lt"/>
              </a:rPr>
              <a:t>Направлены для передачи в </a:t>
            </a:r>
            <a:r>
              <a:rPr lang="ru-RU" sz="2000" dirty="0" err="1">
                <a:latin typeface="+mn-lt"/>
              </a:rPr>
              <a:t>АИС</a:t>
            </a:r>
            <a:r>
              <a:rPr lang="ru-RU" sz="2000" dirty="0">
                <a:latin typeface="+mn-lt"/>
              </a:rPr>
              <a:t> </a:t>
            </a:r>
            <a:r>
              <a:rPr lang="ru-RU" sz="2000" dirty="0" err="1">
                <a:latin typeface="+mn-lt"/>
              </a:rPr>
              <a:t>МГС</a:t>
            </a:r>
            <a:r>
              <a:rPr lang="ru-RU" sz="2000" dirty="0">
                <a:latin typeface="+mn-lt"/>
              </a:rPr>
              <a:t> на стадию «Принятие» материалы по проекту межгосударственного стандарта </a:t>
            </a:r>
            <a:r>
              <a:rPr lang="ru-RU" sz="2400" dirty="0">
                <a:solidFill>
                  <a:schemeClr val="accent1"/>
                </a:solidFill>
                <a:latin typeface="+mn-lt"/>
              </a:rPr>
              <a:t>«Государственная система обеспечения единства измерений. Государственная поверочная схема для средств измерений энергии сгорания, удельной энергии сгорания и объёмной энергии сгорания</a:t>
            </a:r>
            <a:r>
              <a:rPr lang="ru-RU" sz="2400" dirty="0" smtClean="0">
                <a:solidFill>
                  <a:schemeClr val="accent1"/>
                </a:solidFill>
                <a:latin typeface="+mn-lt"/>
              </a:rPr>
              <a:t>»</a:t>
            </a:r>
            <a:endParaRPr lang="ru-RU" sz="2400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16" name="Заголовок 1"/>
          <p:cNvSpPr>
            <a:spLocks noGrp="1"/>
          </p:cNvSpPr>
          <p:nvPr>
            <p:ph type="title"/>
          </p:nvPr>
        </p:nvSpPr>
        <p:spPr>
          <a:xfrm>
            <a:off x="148605" y="311796"/>
            <a:ext cx="8788880" cy="72008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bg2"/>
                </a:solidFill>
                <a:latin typeface="+mj-lt"/>
              </a:rPr>
              <a:t>МЕЖГОСУДАРСТВЕННЫЙ СТАНДАРТ ГОСТ 8.026</a:t>
            </a:r>
            <a:endParaRPr lang="ru-RU" sz="2400" dirty="0">
              <a:solidFill>
                <a:schemeClr val="bg2"/>
              </a:solidFill>
              <a:latin typeface="+mj-lt"/>
            </a:endParaRPr>
          </a:p>
        </p:txBody>
      </p:sp>
      <p:pic>
        <p:nvPicPr>
          <p:cNvPr id="3" name="Рисунок 2" descr="Вырезка экрана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758" y="4888941"/>
            <a:ext cx="768884" cy="381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061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-16625" y="165846"/>
            <a:ext cx="9209838" cy="877889"/>
          </a:xfrm>
          <a:prstGeom prst="rect">
            <a:avLst/>
          </a:prstGeom>
        </p:spPr>
        <p:txBody>
          <a:bodyPr anchor="ctr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rgbClr val="FF8D3E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9pPr>
            <a:extLst/>
          </a:lstStyle>
          <a:p>
            <a:pPr algn="ctr" eaLnBrk="0" fontAlgn="auto" hangingPunct="0"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accent1"/>
                </a:solidFill>
                <a:effectLst/>
              </a:rPr>
              <a:t>МСО ДЛЯ БОМБОВОЙ КАЛОРИМЕТРИИ</a:t>
            </a:r>
            <a:endParaRPr lang="ru-RU" sz="3200" dirty="0">
              <a:solidFill>
                <a:schemeClr val="accent1"/>
              </a:solidFill>
              <a:effectLst/>
            </a:endParaRPr>
          </a:p>
        </p:txBody>
      </p:sp>
      <p:sp>
        <p:nvSpPr>
          <p:cNvPr id="12" name="Text Box 559"/>
          <p:cNvSpPr txBox="1">
            <a:spLocks noChangeArrowheads="1"/>
          </p:cNvSpPr>
          <p:nvPr/>
        </p:nvSpPr>
        <p:spPr bwMode="auto">
          <a:xfrm>
            <a:off x="116505" y="863715"/>
            <a:ext cx="8910990" cy="1495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30000"/>
              </a:spcBef>
              <a:defRPr/>
            </a:pPr>
            <a:r>
              <a:rPr kumimoji="1" lang="ru-RU" sz="1600" b="1" dirty="0">
                <a:solidFill>
                  <a:schemeClr val="bg2"/>
                </a:solidFill>
                <a:latin typeface="+mn-lt"/>
                <a:cs typeface="Calibri" pitchFamily="34" charset="0"/>
              </a:rPr>
              <a:t>ГСО 10723-2015 – СО состава и свойств тощего угля (УТ-ВНИИМ) </a:t>
            </a:r>
            <a:r>
              <a:rPr kumimoji="1" lang="ru-RU" sz="1600" b="1" dirty="0">
                <a:latin typeface="+mn-lt"/>
                <a:cs typeface="Calibri" pitchFamily="34" charset="0"/>
              </a:rPr>
              <a:t>признан в качестве межгосударственного стандартного образца (МСО) решением </a:t>
            </a:r>
            <a:r>
              <a:rPr kumimoji="1" lang="ru-RU" sz="1600" b="1" dirty="0" err="1">
                <a:latin typeface="+mn-lt"/>
                <a:cs typeface="Calibri" pitchFamily="34" charset="0"/>
              </a:rPr>
              <a:t>МГС</a:t>
            </a:r>
            <a:r>
              <a:rPr kumimoji="1" lang="ru-RU" sz="1600" b="1" dirty="0">
                <a:latin typeface="+mn-lt"/>
                <a:cs typeface="Calibri" pitchFamily="34" charset="0"/>
              </a:rPr>
              <a:t> от 08.12.2016, протокол № 50-2016, </a:t>
            </a:r>
            <a:r>
              <a:rPr kumimoji="1" lang="ru-RU" sz="1600" b="1" dirty="0">
                <a:solidFill>
                  <a:schemeClr val="accent1"/>
                </a:solidFill>
                <a:latin typeface="+mn-lt"/>
                <a:cs typeface="Calibri" pitchFamily="34" charset="0"/>
              </a:rPr>
              <a:t>внесен в Реестр МСО под № 2079:2016 </a:t>
            </a:r>
            <a:r>
              <a:rPr kumimoji="1" lang="ru-RU" sz="1600" b="1" dirty="0">
                <a:latin typeface="+mn-lt"/>
                <a:cs typeface="Calibri" pitchFamily="34" charset="0"/>
              </a:rPr>
              <a:t>и допускается к применению без ограничений в: Азербайджанской Республике, Республике Армении, Республике Беларусь, Республике Казахстан, Кыргызской Республике, Республике Молдова и Республике Узбекистан.</a:t>
            </a:r>
            <a:endParaRPr kumimoji="1" lang="ru-RU" sz="1600" b="1" dirty="0" smtClean="0">
              <a:latin typeface="+mn-lt"/>
              <a:cs typeface="Calibri" pitchFamily="34" charset="0"/>
            </a:endParaRPr>
          </a:p>
        </p:txBody>
      </p:sp>
      <p:graphicFrame>
        <p:nvGraphicFramePr>
          <p:cNvPr id="23" name="Таблица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1966256"/>
              </p:ext>
            </p:extLst>
          </p:nvPr>
        </p:nvGraphicFramePr>
        <p:xfrm>
          <a:off x="1886" y="2408498"/>
          <a:ext cx="9160624" cy="3810812"/>
        </p:xfrm>
        <a:graphic>
          <a:graphicData uri="http://schemas.openxmlformats.org/drawingml/2006/table">
            <a:tbl>
              <a:tblPr firstRow="1" bandRow="1"/>
              <a:tblGrid>
                <a:gridCol w="148950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7164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83557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8080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48309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97563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9pPr>
                    </a:lstStyle>
                    <a:p>
                      <a:pPr algn="ctr"/>
                      <a:r>
                        <a:rPr lang="ru-RU" sz="1600" dirty="0" smtClean="0"/>
                        <a:t>Рег. №</a:t>
                      </a:r>
                      <a:endParaRPr lang="ru-RU" sz="1600" dirty="0"/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</a:rPr>
                        <a:t>ГСО</a:t>
                      </a:r>
                      <a:r>
                        <a:rPr lang="ru-RU" sz="1600" dirty="0">
                          <a:effectLst/>
                        </a:rPr>
                        <a:t/>
                      </a:r>
                      <a:br>
                        <a:rPr lang="ru-RU" sz="1600" dirty="0">
                          <a:effectLst/>
                        </a:rPr>
                      </a:br>
                      <a:r>
                        <a:rPr lang="ru-RU" sz="1600" dirty="0">
                          <a:effectLst/>
                        </a:rPr>
                        <a:t>(</a:t>
                      </a:r>
                      <a:r>
                        <a:rPr lang="ru-RU" sz="1600" dirty="0" err="1">
                          <a:effectLst/>
                        </a:rPr>
                        <a:t>МСО</a:t>
                      </a:r>
                      <a:r>
                        <a:rPr lang="ru-RU" sz="1600" dirty="0">
                          <a:effectLst/>
                        </a:rPr>
                        <a:t>)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91438" marR="91438" marT="45733" marB="45733">
                    <a:lnL>
                      <a:noFill/>
                    </a:lnL>
                    <a:lnR>
                      <a:noFill/>
                    </a:lnR>
                    <a:lnT w="25400" cmpd="sng">
                      <a:solidFill>
                        <a:sysClr val="windowText" lastClr="000000"/>
                      </a:solidFill>
                    </a:lnT>
                    <a:lnB w="254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622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Индекс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78" marR="68578" marT="0" marB="0" anchor="ctr">
                    <a:lnL>
                      <a:noFill/>
                    </a:lnL>
                    <a:lnR>
                      <a:noFill/>
                    </a:lnR>
                    <a:lnT w="25400" cmpd="sng">
                      <a:solidFill>
                        <a:sysClr val="windowText" lastClr="000000"/>
                      </a:solidFill>
                    </a:lnT>
                    <a:lnB w="254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622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Наименование (вещество, молярная доля основного компонента, %)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78" marR="68578" marT="0" marB="0" anchor="ctr">
                    <a:lnL>
                      <a:noFill/>
                    </a:lnL>
                    <a:lnR>
                      <a:noFill/>
                    </a:lnR>
                    <a:lnT w="25400" cmpd="sng">
                      <a:solidFill>
                        <a:sysClr val="windowText" lastClr="000000"/>
                      </a:solidFill>
                    </a:lnT>
                    <a:lnB w="254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622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Удельная энергия </a:t>
                      </a:r>
                      <a:br>
                        <a:rPr lang="ru-RU" sz="1600" dirty="0">
                          <a:effectLst/>
                        </a:rPr>
                      </a:br>
                      <a:r>
                        <a:rPr lang="ru-RU" sz="1600" dirty="0">
                          <a:effectLst/>
                        </a:rPr>
                        <a:t>сгорания</a:t>
                      </a:r>
                      <a:br>
                        <a:rPr lang="ru-RU" sz="1600" dirty="0">
                          <a:effectLst/>
                        </a:rPr>
                      </a:br>
                      <a:r>
                        <a:rPr lang="ru-RU" sz="1600" dirty="0">
                          <a:effectLst/>
                        </a:rPr>
                        <a:t>кДж /кг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78" marR="68578" marT="0" marB="0" anchor="ctr">
                    <a:lnL>
                      <a:noFill/>
                    </a:lnL>
                    <a:lnR>
                      <a:noFill/>
                    </a:lnR>
                    <a:lnT w="25400" cmpd="sng">
                      <a:solidFill>
                        <a:sysClr val="windowText" lastClr="000000"/>
                      </a:solidFill>
                    </a:lnT>
                    <a:lnB w="254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622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Границы </a:t>
                      </a:r>
                      <a:br>
                        <a:rPr lang="ru-RU" sz="1600" dirty="0">
                          <a:effectLst/>
                        </a:rPr>
                      </a:br>
                      <a:r>
                        <a:rPr lang="ru-RU" sz="1600" dirty="0">
                          <a:effectLst/>
                        </a:rPr>
                        <a:t>погрешности (Р=0,95), кДж/кг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78" marR="68578" marT="0" marB="0" anchor="ctr">
                    <a:lnL>
                      <a:noFill/>
                    </a:lnL>
                    <a:lnR>
                      <a:noFill/>
                    </a:lnR>
                    <a:lnT w="25400" cmpd="sng">
                      <a:solidFill>
                        <a:sysClr val="windowText" lastClr="000000"/>
                      </a:solidFill>
                    </a:lnT>
                    <a:lnB w="254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622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878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5504-90</a:t>
                      </a:r>
                      <a:br>
                        <a:rPr lang="ru-RU" sz="1600" dirty="0">
                          <a:effectLst/>
                        </a:rPr>
                      </a:br>
                      <a:r>
                        <a:rPr lang="ru-RU" sz="1600" dirty="0" err="1" smtClean="0">
                          <a:effectLst/>
                        </a:rPr>
                        <a:t>МСО</a:t>
                      </a:r>
                      <a:r>
                        <a:rPr lang="ru-RU" sz="1600" baseline="0" dirty="0" smtClean="0">
                          <a:effectLst/>
                        </a:rPr>
                        <a:t> </a:t>
                      </a:r>
                      <a:r>
                        <a:rPr lang="ru-RU" sz="1600" dirty="0" smtClean="0">
                          <a:effectLst/>
                        </a:rPr>
                        <a:t>1750:2011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78" marR="68578" marT="0" marB="0" anchor="ctr">
                    <a:lnL>
                      <a:noFill/>
                    </a:lnL>
                    <a:lnR>
                      <a:noFill/>
                    </a:lnR>
                    <a:lnT w="25400" cmpd="sng">
                      <a:solidFill>
                        <a:sysClr val="windowText" lastClr="000000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К-3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78" marR="68578" marT="0" marB="0" anchor="ctr">
                    <a:lnL>
                      <a:noFill/>
                    </a:lnL>
                    <a:lnR>
                      <a:noFill/>
                    </a:lnR>
                    <a:lnT w="25400" cmpd="sng">
                      <a:solidFill>
                        <a:sysClr val="windowText" lastClr="000000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</a:rPr>
                        <a:t>ГСО</a:t>
                      </a:r>
                      <a:r>
                        <a:rPr lang="ru-RU" sz="1600" dirty="0">
                          <a:effectLst/>
                        </a:rPr>
                        <a:t> удельной энергии сгорания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(бензойная кислота, ≥99,99 мол. %)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78" marR="68578" marT="0" marB="0" anchor="ctr">
                    <a:lnL>
                      <a:noFill/>
                    </a:lnL>
                    <a:lnR>
                      <a:noFill/>
                    </a:lnR>
                    <a:lnT w="25400" cmpd="sng">
                      <a:solidFill>
                        <a:sysClr val="windowText" lastClr="000000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26434</a:t>
                      </a:r>
                      <a:r>
                        <a:rPr lang="en-US" sz="1600" dirty="0">
                          <a:effectLst/>
                        </a:rPr>
                        <a:t>*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78" marR="68578" marT="0" marB="0" anchor="ctr">
                    <a:lnL>
                      <a:noFill/>
                    </a:lnL>
                    <a:lnR>
                      <a:noFill/>
                    </a:lnR>
                    <a:lnT w="25400" cmpd="sng">
                      <a:solidFill>
                        <a:sysClr val="windowText" lastClr="000000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±5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78" marR="68578" marT="0" marB="0" anchor="ctr">
                    <a:lnL>
                      <a:noFill/>
                    </a:lnL>
                    <a:lnR>
                      <a:noFill/>
                    </a:lnR>
                    <a:lnT w="25400" cmpd="sng">
                      <a:solidFill>
                        <a:sysClr val="windowText" lastClr="000000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3173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9428-2009</a:t>
                      </a:r>
                      <a:r>
                        <a:rPr lang="ru-RU" sz="1600" dirty="0">
                          <a:effectLst/>
                        </a:rPr>
                        <a:t/>
                      </a:r>
                      <a:br>
                        <a:rPr lang="ru-RU" sz="1600" dirty="0">
                          <a:effectLst/>
                        </a:rPr>
                      </a:br>
                      <a:r>
                        <a:rPr lang="ru-RU" sz="1600" dirty="0" err="1" smtClean="0">
                          <a:effectLst/>
                        </a:rPr>
                        <a:t>МСО</a:t>
                      </a:r>
                      <a:r>
                        <a:rPr lang="ru-RU" sz="1600" dirty="0" smtClean="0">
                          <a:effectLst/>
                        </a:rPr>
                        <a:t> 1739:2011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78" marR="6857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АН-ВНИИМ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78" marR="6857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ГСО состава и свойств </a:t>
                      </a:r>
                      <a:r>
                        <a:rPr lang="ru-RU" sz="1600" dirty="0" smtClean="0">
                          <a:effectLst/>
                        </a:rPr>
                        <a:t>антрацита</a:t>
                      </a:r>
                      <a:r>
                        <a:rPr lang="ru-RU" sz="1600" dirty="0">
                          <a:effectLst/>
                        </a:rPr>
                        <a:t/>
                      </a:r>
                      <a:br>
                        <a:rPr lang="ru-RU" sz="1600" dirty="0">
                          <a:effectLst/>
                        </a:rPr>
                      </a:br>
                      <a:r>
                        <a:rPr lang="ru-RU" sz="1600" dirty="0">
                          <a:effectLst/>
                        </a:rPr>
                        <a:t>(антрацит марки </a:t>
                      </a:r>
                      <a:r>
                        <a:rPr lang="ru-RU" sz="1600" dirty="0" smtClean="0">
                          <a:effectLst/>
                        </a:rPr>
                        <a:t>А)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78" marR="6857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29000-30000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78" marR="6857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±40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78" marR="6857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316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+mn-lt"/>
                          <a:ea typeface="Times New Roman"/>
                        </a:rPr>
                        <a:t>10723-2015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+mn-lt"/>
                          <a:ea typeface="Times New Roman"/>
                        </a:rPr>
                        <a:t>МСО</a:t>
                      </a:r>
                      <a:r>
                        <a:rPr lang="ru-RU" sz="1600" b="1" baseline="0" dirty="0" smtClean="0">
                          <a:effectLst/>
                          <a:latin typeface="+mn-lt"/>
                          <a:ea typeface="Times New Roman"/>
                        </a:rPr>
                        <a:t> 2079:2016</a:t>
                      </a:r>
                      <a:endParaRPr lang="ru-RU" sz="16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+mn-lt"/>
                          <a:ea typeface="Times New Roman"/>
                        </a:rPr>
                        <a:t>УТ-ВНИИМ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  <a:ea typeface="Times New Roman"/>
                        </a:rPr>
                        <a:t>СО состава и свойств тощего угля</a:t>
                      </a: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</a:rPr>
                        <a:t>***</a:t>
                      </a:r>
                      <a:endParaRPr lang="ru-RU" sz="16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</a:rPr>
                        <a:t>31900-32050</a:t>
                      </a:r>
                      <a:endParaRPr lang="ru-RU" sz="16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  <a:ea typeface="Times New Roman"/>
                        </a:rPr>
                        <a:t>±40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40263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effectLst/>
                        </a:rPr>
                        <a:t>* масса навески приведена к вакууму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effectLst/>
                        </a:rPr>
                        <a:t>**</a:t>
                      </a:r>
                      <a:r>
                        <a:rPr lang="ru-RU" sz="1400" kern="1200" baseline="0" dirty="0" smtClean="0">
                          <a:effectLst/>
                        </a:rPr>
                        <a:t>дополнительно аттестован по зольности и массовой доле общей серы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 pitchFamily="34" charset="0"/>
                        </a:rPr>
                        <a:t>***дополнительно аттестован по зольности, выходу летучих веществ  и массовой доле общей серы </a:t>
                      </a:r>
                    </a:p>
                  </a:txBody>
                  <a:tcPr marL="68578" marR="6857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4020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"/>
          <p:cNvSpPr txBox="1">
            <a:spLocks noChangeArrowheads="1"/>
          </p:cNvSpPr>
          <p:nvPr/>
        </p:nvSpPr>
        <p:spPr>
          <a:xfrm>
            <a:off x="1" y="289080"/>
            <a:ext cx="9104312" cy="664645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rgbClr val="FF8D3E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9pPr>
            <a:extLst/>
          </a:lstStyle>
          <a:p>
            <a:pPr algn="ctr" eaLnBrk="0" fontAlgn="auto" hangingPunct="0">
              <a:spcAft>
                <a:spcPts val="0"/>
              </a:spcAft>
              <a:defRPr/>
            </a:pPr>
            <a:r>
              <a:rPr lang="ru-RU" dirty="0" err="1" smtClean="0">
                <a:solidFill>
                  <a:schemeClr val="accent1"/>
                </a:solidFill>
                <a:effectLst/>
              </a:rPr>
              <a:t>МГС</a:t>
            </a:r>
            <a:r>
              <a:rPr lang="ru-RU" dirty="0" smtClean="0">
                <a:solidFill>
                  <a:schemeClr val="accent1"/>
                </a:solidFill>
                <a:effectLst/>
              </a:rPr>
              <a:t> МСИ</a:t>
            </a:r>
            <a:endParaRPr lang="ru-RU" dirty="0">
              <a:solidFill>
                <a:schemeClr val="accent1"/>
              </a:solidFill>
              <a:effectLst/>
            </a:endParaRPr>
          </a:p>
        </p:txBody>
      </p:sp>
      <p:pic>
        <p:nvPicPr>
          <p:cNvPr id="36898" name="Picture 44" descr="new-emblema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1F57"/>
              </a:clrFrom>
              <a:clrTo>
                <a:srgbClr val="001F5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0" b="1782"/>
          <a:stretch>
            <a:fillRect/>
          </a:stretch>
        </p:blipFill>
        <p:spPr bwMode="auto">
          <a:xfrm>
            <a:off x="0" y="564969"/>
            <a:ext cx="1485900" cy="148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99" name="Rectangle 3"/>
          <p:cNvSpPr>
            <a:spLocks noChangeArrowheads="1"/>
          </p:cNvSpPr>
          <p:nvPr/>
        </p:nvSpPr>
        <p:spPr bwMode="auto">
          <a:xfrm>
            <a:off x="1485900" y="895052"/>
            <a:ext cx="7316570" cy="1363818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>
              <a:lnSpc>
                <a:spcPct val="85000"/>
              </a:lnSpc>
              <a:spcBef>
                <a:spcPct val="15000"/>
              </a:spcBef>
              <a:buClr>
                <a:srgbClr val="E68200"/>
              </a:buClr>
              <a:buSzPct val="60000"/>
              <a:buFont typeface="Wingdings" pitchFamily="2" charset="2"/>
              <a:buNone/>
            </a:pPr>
            <a:r>
              <a:rPr lang="ru-RU" dirty="0" smtClean="0">
                <a:latin typeface="+mn-lt"/>
              </a:rPr>
              <a:t>Аттестат </a:t>
            </a:r>
            <a:r>
              <a:rPr lang="ru-RU" dirty="0">
                <a:latin typeface="+mn-lt"/>
              </a:rPr>
              <a:t>аккредитации № </a:t>
            </a:r>
            <a:r>
              <a:rPr lang="et-EE" b="1" dirty="0">
                <a:latin typeface="+mn-lt"/>
              </a:rPr>
              <a:t>AAC.PTP.00295</a:t>
            </a:r>
            <a:r>
              <a:rPr lang="et-EE" dirty="0">
                <a:latin typeface="+mn-lt"/>
              </a:rPr>
              <a:t> </a:t>
            </a:r>
            <a:r>
              <a:rPr lang="ru-RU" dirty="0">
                <a:latin typeface="+mn-lt"/>
              </a:rPr>
              <a:t>выдан 31.10.2016 органом по аккредитации лабораторий ААЦ «Аналитика» (ассоциированный член </a:t>
            </a:r>
            <a:r>
              <a:rPr lang="et-EE" b="1" dirty="0">
                <a:latin typeface="+mn-lt"/>
              </a:rPr>
              <a:t>ILAC</a:t>
            </a:r>
            <a:r>
              <a:rPr lang="et-EE" dirty="0">
                <a:latin typeface="+mn-lt"/>
              </a:rPr>
              <a:t> (International Laboratory Accreditation Cooperation), </a:t>
            </a:r>
            <a:r>
              <a:rPr lang="ru-RU" dirty="0">
                <a:latin typeface="+mn-lt"/>
              </a:rPr>
              <a:t>член </a:t>
            </a:r>
            <a:r>
              <a:rPr lang="et-EE" b="1" dirty="0">
                <a:latin typeface="+mn-lt"/>
              </a:rPr>
              <a:t>APLAC</a:t>
            </a:r>
            <a:r>
              <a:rPr lang="et-EE" dirty="0">
                <a:latin typeface="+mn-lt"/>
              </a:rPr>
              <a:t> (Asia Pacific Laboratory Accreditation Cooperation)</a:t>
            </a:r>
            <a:endParaRPr lang="ru-RU" u="sng" dirty="0">
              <a:latin typeface="+mn-lt"/>
            </a:endParaRPr>
          </a:p>
        </p:txBody>
      </p:sp>
      <p:sp>
        <p:nvSpPr>
          <p:cNvPr id="24" name="Заголовок 3"/>
          <p:cNvSpPr txBox="1">
            <a:spLocks/>
          </p:cNvSpPr>
          <p:nvPr/>
        </p:nvSpPr>
        <p:spPr>
          <a:xfrm>
            <a:off x="2" y="2168603"/>
            <a:ext cx="9143998" cy="945362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accent1"/>
                </a:solidFill>
                <a:latin typeface="Century Gothic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accent1"/>
                </a:solidFill>
                <a:latin typeface="Century Gothic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accent1"/>
                </a:solidFill>
                <a:latin typeface="Century Gothic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accent1"/>
                </a:solidFill>
                <a:latin typeface="Century Gothic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ru-RU" sz="1600" b="1" u="sng" dirty="0" smtClean="0">
                <a:solidFill>
                  <a:schemeClr val="bg2"/>
                </a:solidFill>
              </a:rPr>
              <a:t>МЕЖГОСУДАРСТВЕННЫЕ МСИ</a:t>
            </a:r>
            <a:r>
              <a:rPr lang="ru-RU" sz="1600" b="1" dirty="0" smtClean="0">
                <a:solidFill>
                  <a:schemeClr val="bg2"/>
                </a:solidFill>
              </a:rPr>
              <a:t>,</a:t>
            </a:r>
            <a:br>
              <a:rPr lang="ru-RU" sz="1600" b="1" dirty="0" smtClean="0">
                <a:solidFill>
                  <a:schemeClr val="bg2"/>
                </a:solidFill>
              </a:rPr>
            </a:br>
            <a:r>
              <a:rPr lang="ru-RU" sz="1600" b="1" dirty="0" smtClean="0">
                <a:solidFill>
                  <a:schemeClr val="bg2"/>
                </a:solidFill>
              </a:rPr>
              <a:t>ОРГАНИЗОВАННЫЕ ЛАБОРАТОРИЕЙ КАЛОРИМЕТРИИ ВНИИМ В 201</a:t>
            </a:r>
            <a:r>
              <a:rPr lang="en-US" sz="1600" b="1" dirty="0" smtClean="0">
                <a:solidFill>
                  <a:schemeClr val="bg2"/>
                </a:solidFill>
              </a:rPr>
              <a:t>6</a:t>
            </a:r>
            <a:r>
              <a:rPr lang="ru-RU" sz="1600" b="1" dirty="0" smtClean="0">
                <a:solidFill>
                  <a:schemeClr val="bg2"/>
                </a:solidFill>
                <a:latin typeface="+mn-lt"/>
              </a:rPr>
              <a:t>-</a:t>
            </a:r>
            <a:r>
              <a:rPr lang="ru-RU" sz="1600" b="1" dirty="0" smtClean="0">
                <a:solidFill>
                  <a:schemeClr val="bg2"/>
                </a:solidFill>
              </a:rPr>
              <a:t>201</a:t>
            </a:r>
            <a:r>
              <a:rPr lang="en-US" sz="1600" b="1" dirty="0" smtClean="0">
                <a:solidFill>
                  <a:schemeClr val="bg2"/>
                </a:solidFill>
              </a:rPr>
              <a:t>7</a:t>
            </a:r>
            <a:r>
              <a:rPr lang="ru-RU" sz="1600" b="1" dirty="0" smtClean="0">
                <a:solidFill>
                  <a:schemeClr val="bg2"/>
                </a:solidFill>
              </a:rPr>
              <a:t> Г.</a:t>
            </a:r>
            <a:endParaRPr lang="ru-RU" sz="1600" b="1" dirty="0">
              <a:solidFill>
                <a:schemeClr val="bg2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0879494"/>
              </p:ext>
            </p:extLst>
          </p:nvPr>
        </p:nvGraphicFramePr>
        <p:xfrm>
          <a:off x="281782" y="2798930"/>
          <a:ext cx="8580437" cy="3438486"/>
        </p:xfrm>
        <a:graphic>
          <a:graphicData uri="http://schemas.openxmlformats.org/drawingml/2006/table">
            <a:tbl>
              <a:tblPr firstRow="1" bandRow="1"/>
              <a:tblGrid>
                <a:gridCol w="9382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4704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1042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38467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40990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9pPr>
                    </a:lstStyle>
                    <a:p>
                      <a:pPr algn="ctr"/>
                      <a:r>
                        <a:rPr lang="ru-RU" sz="1500" dirty="0" smtClean="0"/>
                        <a:t>ОК для МСИ</a:t>
                      </a:r>
                      <a:endParaRPr lang="ru-RU" sz="15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36001" marR="36001" marT="36011" marB="36011" anchor="ctr">
                    <a:lnL>
                      <a:noFill/>
                    </a:lnL>
                    <a:lnR>
                      <a:noFill/>
                    </a:lnR>
                    <a:lnT w="25400" cmpd="sng">
                      <a:solidFill>
                        <a:sysClr val="windowText" lastClr="000000"/>
                      </a:solidFill>
                    </a:lnT>
                    <a:lnB w="254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622E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9pPr>
                    </a:lstStyle>
                    <a:p>
                      <a:pPr algn="ctr"/>
                      <a:r>
                        <a:rPr lang="ru-RU" sz="1500" dirty="0" smtClean="0"/>
                        <a:t>№ раунда. Определяемые показатели</a:t>
                      </a:r>
                      <a:endParaRPr lang="ru-RU" sz="15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36001" marR="36001" marT="36011" marB="36011" anchor="ctr">
                    <a:lnL>
                      <a:noFill/>
                    </a:lnL>
                    <a:lnR>
                      <a:noFill/>
                    </a:lnR>
                    <a:lnT w="25400" cmpd="sng">
                      <a:solidFill>
                        <a:sysClr val="windowText" lastClr="000000"/>
                      </a:solidFill>
                    </a:lnT>
                    <a:lnB w="254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622E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"/>
                        </a:defRPr>
                      </a:lvl9pPr>
                    </a:lstStyle>
                    <a:p>
                      <a:pPr algn="ctr"/>
                      <a:r>
                        <a:rPr lang="ru-RU" sz="1500" dirty="0" smtClean="0"/>
                        <a:t>Число лабораторий</a:t>
                      </a:r>
                      <a:endParaRPr lang="ru-RU" sz="1500" b="1" dirty="0" smtClean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36001" marR="36001" marT="36011" marB="36011" anchor="ctr">
                    <a:lnL>
                      <a:noFill/>
                    </a:lnL>
                    <a:lnR>
                      <a:noFill/>
                    </a:lnR>
                    <a:lnT w="25400" cmpd="sng">
                      <a:solidFill>
                        <a:sysClr val="windowText" lastClr="000000"/>
                      </a:solidFill>
                    </a:lnT>
                    <a:lnB w="254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622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0990">
                <a:tc vMerge="1">
                  <a:txBody>
                    <a:bodyPr/>
                    <a:lstStyle/>
                    <a:p>
                      <a:pPr algn="ctr"/>
                      <a:endParaRPr lang="ru-RU" sz="1600" b="0" dirty="0">
                        <a:latin typeface="+mj-lt"/>
                      </a:endParaRPr>
                    </a:p>
                  </a:txBody>
                  <a:tcPr marL="91438" marR="91438" marT="45714" marB="45714" anchor="ctr"/>
                </a:tc>
                <a:tc vMerge="1">
                  <a:txBody>
                    <a:bodyPr/>
                    <a:lstStyle/>
                    <a:p>
                      <a:pPr algn="ctr"/>
                      <a:endParaRPr lang="ru-RU" sz="1600" b="0" dirty="0">
                        <a:latin typeface="+mj-lt"/>
                      </a:endParaRPr>
                    </a:p>
                  </a:txBody>
                  <a:tcPr marL="91438" marR="91438" marT="45714" marB="45714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9pPr>
                    </a:lstStyle>
                    <a:p>
                      <a:pPr algn="ctr"/>
                      <a:r>
                        <a:rPr lang="ru-RU" sz="1500" dirty="0" smtClean="0"/>
                        <a:t>Общее</a:t>
                      </a:r>
                      <a:endParaRPr lang="ru-RU" sz="1500" b="1" dirty="0" smtClean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36001" marR="36001" marT="36011" marB="36011" anchor="ctr">
                    <a:lnL w="25400" cmpd="sng">
                      <a:solidFill>
                        <a:sysClr val="windowText" lastClr="000000"/>
                      </a:solidFill>
                    </a:lnL>
                    <a:lnR>
                      <a:noFill/>
                    </a:lnR>
                    <a:lnT w="25400" cmpd="sng">
                      <a:solidFill>
                        <a:sysClr val="windowText" lastClr="000000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/>
                        <a:t>Стран-участниц</a:t>
                      </a:r>
                      <a:endParaRPr lang="ru-RU" sz="15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36001" marR="36001" marT="36011" marB="36011" anchor="ctr">
                    <a:lnL>
                      <a:noFill/>
                    </a:lnL>
                    <a:lnR>
                      <a:noFill/>
                    </a:lnR>
                    <a:lnT w="25400" cmpd="sng">
                      <a:solidFill>
                        <a:sysClr val="windowText" lastClr="000000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37825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9pPr>
                    </a:lstStyle>
                    <a:p>
                      <a:pPr algn="ctr"/>
                      <a:r>
                        <a:rPr lang="ru-RU" sz="1500" b="1" dirty="0" smtClean="0">
                          <a:latin typeface="+mn-lt"/>
                        </a:rPr>
                        <a:t>Мазут</a:t>
                      </a:r>
                      <a:endParaRPr lang="ru-RU" sz="1500" b="1" dirty="0">
                        <a:latin typeface="+mn-lt"/>
                      </a:endParaRPr>
                    </a:p>
                  </a:txBody>
                  <a:tcPr marL="91451" marR="91451" marT="45699" marB="45699" anchor="ctr">
                    <a:lnL>
                      <a:noFill/>
                    </a:lnL>
                    <a:lnR>
                      <a:noFill/>
                    </a:lnR>
                    <a:lnT w="25400" cmpd="sng">
                      <a:solidFill>
                        <a:sysClr val="windowText" lastClr="000000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9pPr>
                    </a:lstStyle>
                    <a:p>
                      <a:pPr algn="l"/>
                      <a:r>
                        <a:rPr lang="ru-RU" sz="1500" b="1" dirty="0" smtClean="0">
                          <a:latin typeface="+mn-lt"/>
                        </a:rPr>
                        <a:t>Раунд 1</a:t>
                      </a:r>
                      <a:r>
                        <a:rPr lang="en-US" sz="1500" b="1" dirty="0" smtClean="0">
                          <a:latin typeface="+mn-lt"/>
                        </a:rPr>
                        <a:t>2</a:t>
                      </a:r>
                      <a:r>
                        <a:rPr lang="ru-RU" sz="1500" b="1" dirty="0" smtClean="0">
                          <a:latin typeface="+mn-lt"/>
                        </a:rPr>
                        <a:t>. </a:t>
                      </a:r>
                      <a:r>
                        <a:rPr lang="ru-RU" sz="1500" b="1" u="sng" dirty="0" smtClean="0">
                          <a:latin typeface="+mn-lt"/>
                        </a:rPr>
                        <a:t>7 параметров: </a:t>
                      </a:r>
                      <a:r>
                        <a:rPr lang="ru-RU" sz="1500" b="0" dirty="0" smtClean="0">
                          <a:latin typeface="+mn-lt"/>
                        </a:rPr>
                        <a:t>удельная энергия сгорания, массовая доля серы, плотность, температура вспышки в открытом тигле, вязкость (кинематическая и/или условная),</a:t>
                      </a:r>
                      <a:r>
                        <a:rPr lang="ru-RU" sz="1500" b="0" baseline="0" dirty="0" smtClean="0">
                          <a:latin typeface="+mn-lt"/>
                        </a:rPr>
                        <a:t> </a:t>
                      </a:r>
                      <a:r>
                        <a:rPr lang="ru-RU" sz="1500" b="0" dirty="0" smtClean="0">
                          <a:latin typeface="+mn-lt"/>
                        </a:rPr>
                        <a:t>зольность, температура застывания</a:t>
                      </a:r>
                      <a:endParaRPr lang="ru-RU" sz="1500" b="0" dirty="0">
                        <a:latin typeface="+mn-lt"/>
                      </a:endParaRPr>
                    </a:p>
                  </a:txBody>
                  <a:tcPr marL="91451" marR="91451" marT="45699" marB="45699" anchor="ctr">
                    <a:lnL>
                      <a:noFill/>
                    </a:lnL>
                    <a:lnR>
                      <a:noFill/>
                    </a:lnR>
                    <a:lnT w="25400" cmpd="sng">
                      <a:solidFill>
                        <a:sysClr val="windowText" lastClr="000000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30</a:t>
                      </a:r>
                    </a:p>
                  </a:txBody>
                  <a:tcPr marL="91451" marR="91451" marT="45699" marB="4569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dirty="0" smtClean="0">
                          <a:latin typeface="+mn-lt"/>
                        </a:rPr>
                        <a:t>Россия – 30</a:t>
                      </a:r>
                      <a:r>
                        <a:rPr lang="ru-RU" sz="1500" b="1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/>
                      </a:r>
                      <a:br>
                        <a:rPr lang="ru-RU" sz="1500" b="1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</a:br>
                      <a:endParaRPr lang="ru-RU" sz="1500" b="1" baseline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53" marR="91453" marT="45705" marB="4570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37825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9pPr>
                    </a:lstStyle>
                    <a:p>
                      <a:pPr algn="ctr"/>
                      <a:r>
                        <a:rPr lang="ru-RU" sz="1500" b="1" dirty="0" smtClean="0"/>
                        <a:t>Уголь</a:t>
                      </a:r>
                      <a:endParaRPr lang="ru-RU" sz="1500" b="1" dirty="0">
                        <a:latin typeface="+mn-lt"/>
                      </a:endParaRPr>
                    </a:p>
                  </a:txBody>
                  <a:tcPr marL="36001" marR="36001" marT="36011" marB="3601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9pPr>
                    </a:lstStyle>
                    <a:p>
                      <a:pPr algn="l"/>
                      <a:r>
                        <a:rPr lang="ru-RU" sz="1500" b="1" dirty="0" smtClean="0"/>
                        <a:t>Раунд 1</a:t>
                      </a:r>
                      <a:r>
                        <a:rPr lang="en-US" sz="1500" b="1" dirty="0" smtClean="0"/>
                        <a:t>7</a:t>
                      </a:r>
                      <a:r>
                        <a:rPr lang="ru-RU" sz="1500" b="1" dirty="0" smtClean="0"/>
                        <a:t>. </a:t>
                      </a:r>
                      <a:r>
                        <a:rPr lang="ru-RU" sz="1500" b="1" u="sng" dirty="0" smtClean="0"/>
                        <a:t>9 параметров: </a:t>
                      </a:r>
                      <a:r>
                        <a:rPr lang="ru-RU" sz="1500" dirty="0" smtClean="0"/>
                        <a:t>удельная энергия сгорания, зольность, массовая доля общей серы, выход летучих веществ, массовая доля углерода, водорода и азота, массовая доля хлора и мышьяка. </a:t>
                      </a:r>
                      <a:endParaRPr lang="ru-RU" sz="1500" b="0" dirty="0" smtClean="0">
                        <a:latin typeface="+mn-lt"/>
                      </a:endParaRPr>
                    </a:p>
                  </a:txBody>
                  <a:tcPr marL="36001" marR="36001" marT="36011" marB="3601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9pPr>
                    </a:lstStyle>
                    <a:p>
                      <a:pPr algn="ctr"/>
                      <a:r>
                        <a:rPr lang="ru-RU" sz="1500" b="1" dirty="0" smtClean="0"/>
                        <a:t>7</a:t>
                      </a:r>
                      <a:r>
                        <a:rPr lang="en-US" sz="1500" b="1" dirty="0" smtClean="0"/>
                        <a:t>0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1" marR="36001" marT="36011" marB="3601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dirty="0" smtClean="0"/>
                        <a:t>Россия – 61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baseline="0" dirty="0" smtClean="0"/>
                        <a:t>Казахстан – 2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baseline="0" dirty="0" smtClean="0"/>
                        <a:t>Киргизия - 1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baseline="0" dirty="0" smtClean="0"/>
                        <a:t>Эстония - 2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1" marR="36001" marT="36011" marB="3601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2777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416948" y="427280"/>
            <a:ext cx="8388916" cy="547688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rgbClr val="FF8D3E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9pPr>
            <a:extLst/>
          </a:lstStyle>
          <a:p>
            <a:pPr algn="ctr" eaLnBrk="0" fontAlgn="auto" hangingPunct="0"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bg2"/>
                </a:solidFill>
                <a:effectLst/>
              </a:rPr>
              <a:t>ОБОБЩЕННЫЕ РЕЗУЛЬТАТЫ МСИ</a:t>
            </a:r>
            <a:endParaRPr lang="ru-RU" sz="3200" dirty="0">
              <a:solidFill>
                <a:schemeClr val="bg2"/>
              </a:solidFill>
              <a:effectLst/>
            </a:endParaRPr>
          </a:p>
        </p:txBody>
      </p:sp>
      <p:sp>
        <p:nvSpPr>
          <p:cNvPr id="37910" name="Заголовок 3"/>
          <p:cNvSpPr txBox="1">
            <a:spLocks/>
          </p:cNvSpPr>
          <p:nvPr/>
        </p:nvSpPr>
        <p:spPr bwMode="auto">
          <a:xfrm>
            <a:off x="416947" y="1311776"/>
            <a:ext cx="4360058" cy="123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sz="2400" dirty="0">
                <a:solidFill>
                  <a:schemeClr val="accent3"/>
                </a:solidFill>
                <a:latin typeface="+mn-lt"/>
              </a:rPr>
              <a:t>Количество участников</a:t>
            </a:r>
            <a:br>
              <a:rPr lang="ru-RU" sz="2400" dirty="0">
                <a:solidFill>
                  <a:schemeClr val="accent3"/>
                </a:solidFill>
                <a:latin typeface="+mn-lt"/>
              </a:rPr>
            </a:br>
            <a:r>
              <a:rPr lang="ru-RU" sz="2400" dirty="0">
                <a:solidFill>
                  <a:schemeClr val="accent3"/>
                </a:solidFill>
                <a:latin typeface="+mn-lt"/>
              </a:rPr>
              <a:t>ежегодных раундов МСИ</a:t>
            </a:r>
          </a:p>
        </p:txBody>
      </p:sp>
      <p:pic>
        <p:nvPicPr>
          <p:cNvPr id="37914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993" y="4407136"/>
            <a:ext cx="4173537" cy="411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7F2B0E"/>
                  </a:outerShdw>
                </a:effectLst>
              </a14:hiddenEffects>
            </a:ext>
          </a:extLst>
        </p:spPr>
      </p:pic>
      <p:sp>
        <p:nvSpPr>
          <p:cNvPr id="29" name="AutoShape 203"/>
          <p:cNvSpPr>
            <a:spLocks noChangeArrowheads="1"/>
          </p:cNvSpPr>
          <p:nvPr/>
        </p:nvSpPr>
        <p:spPr bwMode="auto">
          <a:xfrm rot="19882222">
            <a:off x="291023" y="2928584"/>
            <a:ext cx="4611906" cy="460747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7779 h 21600"/>
              <a:gd name="T14" fmla="*/ 19787 w 21600"/>
              <a:gd name="T15" fmla="*/ 1382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5118" y="0"/>
                </a:moveTo>
                <a:lnTo>
                  <a:pt x="15118" y="7779"/>
                </a:lnTo>
                <a:lnTo>
                  <a:pt x="3375" y="7779"/>
                </a:lnTo>
                <a:lnTo>
                  <a:pt x="3375" y="13821"/>
                </a:lnTo>
                <a:lnTo>
                  <a:pt x="15118" y="13821"/>
                </a:lnTo>
                <a:lnTo>
                  <a:pt x="15118" y="21600"/>
                </a:lnTo>
                <a:lnTo>
                  <a:pt x="21600" y="10800"/>
                </a:lnTo>
                <a:lnTo>
                  <a:pt x="15118" y="0"/>
                </a:lnTo>
                <a:close/>
              </a:path>
              <a:path w="21600" h="21600">
                <a:moveTo>
                  <a:pt x="1350" y="7779"/>
                </a:moveTo>
                <a:lnTo>
                  <a:pt x="1350" y="13821"/>
                </a:lnTo>
                <a:lnTo>
                  <a:pt x="2700" y="13821"/>
                </a:lnTo>
                <a:lnTo>
                  <a:pt x="2700" y="7779"/>
                </a:lnTo>
                <a:lnTo>
                  <a:pt x="1350" y="7779"/>
                </a:lnTo>
                <a:close/>
              </a:path>
              <a:path w="21600" h="21600">
                <a:moveTo>
                  <a:pt x="0" y="7779"/>
                </a:moveTo>
                <a:lnTo>
                  <a:pt x="0" y="13821"/>
                </a:lnTo>
                <a:lnTo>
                  <a:pt x="675" y="13821"/>
                </a:lnTo>
                <a:lnTo>
                  <a:pt x="675" y="7779"/>
                </a:lnTo>
                <a:lnTo>
                  <a:pt x="0" y="7779"/>
                </a:lnTo>
                <a:close/>
              </a:path>
            </a:pathLst>
          </a:custGeom>
          <a:gradFill rotWithShape="1">
            <a:gsLst>
              <a:gs pos="0">
                <a:srgbClr val="FF0000"/>
              </a:gs>
              <a:gs pos="30000">
                <a:srgbClr val="FF0000"/>
              </a:gs>
              <a:gs pos="55000">
                <a:srgbClr val="66FF33"/>
              </a:gs>
              <a:gs pos="100000">
                <a:srgbClr val="66FF33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912" name="Text Box 14"/>
          <p:cNvSpPr txBox="1">
            <a:spLocks noChangeArrowheads="1"/>
          </p:cNvSpPr>
          <p:nvPr/>
        </p:nvSpPr>
        <p:spPr bwMode="auto">
          <a:xfrm>
            <a:off x="5036763" y="1088740"/>
            <a:ext cx="421120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749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400" u="sng" dirty="0" smtClean="0">
                <a:solidFill>
                  <a:schemeClr val="accent3"/>
                </a:solidFill>
                <a:latin typeface="+mn-lt"/>
              </a:rPr>
              <a:t>17 </a:t>
            </a:r>
            <a:r>
              <a:rPr lang="ru-RU" sz="2400" u="sng" dirty="0">
                <a:solidFill>
                  <a:schemeClr val="accent3"/>
                </a:solidFill>
                <a:latin typeface="+mn-lt"/>
              </a:rPr>
              <a:t>раунд МСИ на ОК </a:t>
            </a:r>
            <a:r>
              <a:rPr lang="ru-RU" sz="2400" u="sng" dirty="0" smtClean="0">
                <a:solidFill>
                  <a:schemeClr val="accent3"/>
                </a:solidFill>
                <a:latin typeface="+mn-lt"/>
              </a:rPr>
              <a:t>угля</a:t>
            </a:r>
            <a:r>
              <a:rPr lang="ru-RU" sz="2400" u="sng" dirty="0">
                <a:solidFill>
                  <a:schemeClr val="accent3"/>
                </a:solidFill>
                <a:latin typeface="+mn-lt"/>
              </a:rPr>
              <a:t/>
            </a:r>
            <a:br>
              <a:rPr lang="ru-RU" sz="2400" u="sng" dirty="0">
                <a:solidFill>
                  <a:schemeClr val="accent3"/>
                </a:solidFill>
                <a:latin typeface="+mn-lt"/>
              </a:rPr>
            </a:br>
            <a:r>
              <a:rPr lang="ru-RU" sz="2400" dirty="0">
                <a:solidFill>
                  <a:schemeClr val="accent3"/>
                </a:solidFill>
                <a:latin typeface="+mn-lt"/>
              </a:rPr>
              <a:t>Общее количество участников </a:t>
            </a:r>
            <a:r>
              <a:rPr lang="ru-RU" sz="2400" dirty="0" smtClean="0">
                <a:solidFill>
                  <a:schemeClr val="accent3"/>
                </a:solidFill>
                <a:latin typeface="+mn-lt"/>
              </a:rPr>
              <a:t>70</a:t>
            </a:r>
            <a:endParaRPr lang="ru-RU" sz="2400" dirty="0">
              <a:solidFill>
                <a:schemeClr val="accent3"/>
              </a:solidFill>
              <a:latin typeface="+mn-lt"/>
            </a:endParaRPr>
          </a:p>
        </p:txBody>
      </p:sp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val="521256289"/>
              </p:ext>
            </p:extLst>
          </p:nvPr>
        </p:nvGraphicFramePr>
        <p:xfrm>
          <a:off x="5036763" y="2227498"/>
          <a:ext cx="4676775" cy="259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3" name="Диаграмм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0767245"/>
              </p:ext>
            </p:extLst>
          </p:nvPr>
        </p:nvGraphicFramePr>
        <p:xfrm>
          <a:off x="0" y="2692014"/>
          <a:ext cx="5458845" cy="38414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93059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1530" y="377661"/>
            <a:ext cx="8685965" cy="1296144"/>
          </a:xfrm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ru-RU" sz="2800" b="1" dirty="0" smtClean="0">
                <a:solidFill>
                  <a:schemeClr val="bg2"/>
                </a:solidFill>
                <a:latin typeface="+mj-lt"/>
              </a:rPr>
              <a:t>РАБОТЫ ПО МОДЕРНИЗАЦИИ НАЦИОНАЛЬНЫХ ЭТАЛОНОВ ЕДИНИЦЫ ЭНЕРГИИ СГОРАНИЯ:</a:t>
            </a:r>
            <a:endParaRPr lang="ru-RU" sz="28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70" y="1728095"/>
            <a:ext cx="88022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§"/>
            </a:pPr>
            <a:r>
              <a:rPr lang="ru-RU" sz="2000" b="1" dirty="0" smtClean="0">
                <a:latin typeface="+mn-lt"/>
              </a:rPr>
              <a:t>В </a:t>
            </a:r>
            <a:r>
              <a:rPr lang="ru-RU" sz="2000" b="1" dirty="0">
                <a:latin typeface="+mn-lt"/>
              </a:rPr>
              <a:t>России продолжены мероприятия по «Совершенствованию государственного первичного эталона единиц энергии сгорания (ГЭТ 16-2010) с целью расширения диапазона измерений объемной энергии сгорания</a:t>
            </a:r>
            <a:r>
              <a:rPr lang="ru-RU" sz="2000" b="1" dirty="0" smtClean="0">
                <a:latin typeface="+mn-lt"/>
              </a:rPr>
              <a:t>» (3-90 МДж/м3) </a:t>
            </a:r>
            <a:endParaRPr lang="ru-RU" sz="2000" b="1" dirty="0" smtClean="0">
              <a:latin typeface="+mn-lt"/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ru-RU" sz="2000" b="1" dirty="0" smtClean="0">
                <a:latin typeface="+mn-lt"/>
              </a:rPr>
              <a:t>Проводятся </a:t>
            </a:r>
            <a:r>
              <a:rPr lang="ru-RU" sz="2000" b="1" dirty="0">
                <a:latin typeface="+mn-lt"/>
              </a:rPr>
              <a:t>исследования метрологических характеристик калориметрической установки для сжигания высококалорийного газа (</a:t>
            </a:r>
            <a:r>
              <a:rPr lang="ru-RU" sz="2000" b="1" dirty="0" err="1">
                <a:latin typeface="+mn-lt"/>
              </a:rPr>
              <a:t>УСВГ</a:t>
            </a:r>
            <a:r>
              <a:rPr lang="ru-RU" sz="2000" b="1" dirty="0">
                <a:latin typeface="+mn-lt"/>
              </a:rPr>
              <a:t>), предназначенной для измерений калорийности нефтяного попутного газа, природного газа и их смесей. </a:t>
            </a:r>
            <a:endParaRPr lang="ru-RU" sz="2000" b="1" dirty="0" smtClean="0">
              <a:latin typeface="+mn-lt"/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ru-RU" sz="2000" b="1" dirty="0" smtClean="0">
                <a:latin typeface="+mn-lt"/>
              </a:rPr>
              <a:t>Во </a:t>
            </a:r>
            <a:r>
              <a:rPr lang="ru-RU" sz="2000" b="1" dirty="0">
                <a:latin typeface="+mn-lt"/>
              </a:rPr>
              <a:t>2 кв. 2017 г запланирована поставка системы управления и регулирования для теплового блока для сжигания низкокалорийных газов, после чего будет реализована сборка и пуско-наладка калориметрической установки для сжигания низкокалорийных газов (</a:t>
            </a:r>
            <a:r>
              <a:rPr lang="ru-RU" sz="2000" b="1" dirty="0" err="1">
                <a:latin typeface="+mn-lt"/>
              </a:rPr>
              <a:t>УСНГ</a:t>
            </a:r>
            <a:r>
              <a:rPr lang="ru-RU" sz="2000" b="1" dirty="0">
                <a:latin typeface="+mn-lt"/>
              </a:rPr>
              <a:t>). </a:t>
            </a:r>
            <a:endParaRPr lang="ru-RU" sz="2000" b="1" dirty="0">
              <a:solidFill>
                <a:schemeClr val="accent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074614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5159df1ffdf54f9ee644dd7f82c31463d26706f"/>
</p:tagLst>
</file>

<file path=ppt/theme/theme1.xml><?xml version="1.0" encoding="utf-8"?>
<a:theme xmlns:a="http://schemas.openxmlformats.org/drawingml/2006/main" name="Тема Office">
  <a:themeElements>
    <a:clrScheme name="orange blue">
      <a:dk1>
        <a:srgbClr val="203444"/>
      </a:dk1>
      <a:lt1>
        <a:srgbClr val="8DA9B8"/>
      </a:lt1>
      <a:dk2>
        <a:srgbClr val="E5DDCB"/>
      </a:dk2>
      <a:lt2>
        <a:srgbClr val="F15A21"/>
      </a:lt2>
      <a:accent1>
        <a:srgbClr val="0068A5"/>
      </a:accent1>
      <a:accent2>
        <a:srgbClr val="A7C5BD"/>
      </a:accent2>
      <a:accent3>
        <a:srgbClr val="EB7B59"/>
      </a:accent3>
      <a:accent4>
        <a:srgbClr val="F4BD68"/>
      </a:accent4>
      <a:accent5>
        <a:srgbClr val="CF4647"/>
      </a:accent5>
      <a:accent6>
        <a:srgbClr val="524656"/>
      </a:accent6>
      <a:hlink>
        <a:srgbClr val="FFFFFF"/>
      </a:hlink>
      <a:folHlink>
        <a:srgbClr val="000000"/>
      </a:folHlink>
    </a:clrScheme>
    <a:fontScheme name="Другая 6">
      <a:majorFont>
        <a:latin typeface="Arial Black"/>
        <a:ea typeface=""/>
        <a:cs typeface=""/>
      </a:majorFont>
      <a:minorFont>
        <a:latin typeface="Helvetic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 Light"/>
        <a:ea typeface="Noto Sans CJK SC Regular"/>
        <a:cs typeface="Noto Sans CJK SC Regular"/>
      </a:majorFont>
      <a:minorFont>
        <a:latin typeface="Calibri"/>
        <a:ea typeface="Noto Sans CJK SC Regular"/>
        <a:cs typeface="Noto Sans CJK SC Regula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Другая 7">
    <a:majorFont>
      <a:latin typeface="Times New Roman"/>
      <a:ea typeface=""/>
      <a:cs typeface=""/>
    </a:majorFont>
    <a:minorFont>
      <a:latin typeface="Times New Roman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11482</TotalTime>
  <Words>1633</Words>
  <Application>Microsoft Office PowerPoint</Application>
  <PresentationFormat>Экран (4:3)</PresentationFormat>
  <Paragraphs>238</Paragraphs>
  <Slides>18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Тема Office</vt:lpstr>
      <vt:lpstr>1_Тема Office</vt:lpstr>
      <vt:lpstr>Точечный рисунок</vt:lpstr>
      <vt:lpstr>Формула</vt:lpstr>
      <vt:lpstr>Презентация PowerPoint</vt:lpstr>
      <vt:lpstr>Презентация PowerPoint</vt:lpstr>
      <vt:lpstr>СОВЕРШЕНСТВОВАНИЕ ГОСУДАРСТВЕННОГО ПЕРВИЧНОГО ЭТАЛОНА ЕДИНИЦ ЭНЕРГИИ СГОРАНИЯ (ГЭТ 16-2010)</vt:lpstr>
      <vt:lpstr>Программа работ</vt:lpstr>
      <vt:lpstr>МЕЖГОСУДАРСТВЕННЫЙ СТАНДАРТ ГОСТ 8.026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ВНИИМ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Ермакова Елена Владимировна</dc:creator>
  <cp:lastModifiedBy>Корчагина</cp:lastModifiedBy>
  <cp:revision>505</cp:revision>
  <dcterms:created xsi:type="dcterms:W3CDTF">2014-04-02T10:56:23Z</dcterms:created>
  <dcterms:modified xsi:type="dcterms:W3CDTF">2017-04-11T11:54:53Z</dcterms:modified>
</cp:coreProperties>
</file>